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70" r:id="rId4"/>
    <p:sldId id="299" r:id="rId5"/>
    <p:sldId id="300" r:id="rId6"/>
    <p:sldId id="301" r:id="rId7"/>
    <p:sldId id="273" r:id="rId8"/>
    <p:sldId id="274" r:id="rId9"/>
    <p:sldId id="261" r:id="rId10"/>
    <p:sldId id="262" r:id="rId11"/>
    <p:sldId id="263" r:id="rId12"/>
    <p:sldId id="264" r:id="rId13"/>
    <p:sldId id="297" r:id="rId14"/>
    <p:sldId id="298" r:id="rId15"/>
    <p:sldId id="292" r:id="rId16"/>
    <p:sldId id="302" r:id="rId17"/>
    <p:sldId id="303" r:id="rId18"/>
    <p:sldId id="304" r:id="rId19"/>
    <p:sldId id="305" r:id="rId20"/>
    <p:sldId id="306" r:id="rId21"/>
    <p:sldId id="307" r:id="rId22"/>
    <p:sldId id="291" r:id="rId23"/>
    <p:sldId id="290" r:id="rId24"/>
    <p:sldId id="284" r:id="rId25"/>
    <p:sldId id="285" r:id="rId26"/>
    <p:sldId id="287" r:id="rId27"/>
    <p:sldId id="294" r:id="rId28"/>
    <p:sldId id="293" r:id="rId29"/>
    <p:sldId id="295" r:id="rId30"/>
    <p:sldId id="296" r:id="rId31"/>
    <p:sldId id="268" r:id="rId32"/>
    <p:sldId id="275" r:id="rId33"/>
    <p:sldId id="25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F6ECD5-964F-4590-AF22-056EBE10CF41}">
          <p14:sldIdLst>
            <p14:sldId id="256"/>
            <p14:sldId id="257"/>
            <p14:sldId id="270"/>
            <p14:sldId id="299"/>
            <p14:sldId id="300"/>
            <p14:sldId id="301"/>
          </p14:sldIdLst>
        </p14:section>
        <p14:section name="Раздел без заголовка" id="{CA47D986-131E-4C9C-BF3C-79AF69A118E0}">
          <p14:sldIdLst>
            <p14:sldId id="273"/>
            <p14:sldId id="274"/>
            <p14:sldId id="261"/>
            <p14:sldId id="262"/>
            <p14:sldId id="263"/>
            <p14:sldId id="264"/>
            <p14:sldId id="297"/>
            <p14:sldId id="298"/>
            <p14:sldId id="292"/>
            <p14:sldId id="302"/>
            <p14:sldId id="303"/>
            <p14:sldId id="304"/>
            <p14:sldId id="305"/>
            <p14:sldId id="306"/>
            <p14:sldId id="307"/>
            <p14:sldId id="291"/>
            <p14:sldId id="290"/>
            <p14:sldId id="284"/>
            <p14:sldId id="285"/>
            <p14:sldId id="287"/>
            <p14:sldId id="294"/>
            <p14:sldId id="293"/>
            <p14:sldId id="295"/>
            <p14:sldId id="296"/>
            <p14:sldId id="268"/>
            <p14:sldId id="275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7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3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5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1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2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2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9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755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EPpExcmOI" TargetMode="External"/><Relationship Id="rId2" Type="http://schemas.openxmlformats.org/officeDocument/2006/relationships/hyperlink" Target="https://www.youtube.com/watch?v=gPv6983L6O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k3QSqGBuwU" TargetMode="External"/><Relationship Id="rId4" Type="http://schemas.openxmlformats.org/officeDocument/2006/relationships/hyperlink" Target="https://www.youtube.com/watch?v=A50XLAwln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osvita.ua/physics/tag-elementi_teoriyi_vidnosnosti/" TargetMode="External"/><Relationship Id="rId2" Type="http://schemas.openxmlformats.org/officeDocument/2006/relationships/hyperlink" Target="https://www.iznotest.info/elementi-teoriyi-vidnosnost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UVkoU18GfA&amp;list=PLsWyMT6uUTrcAQBUx6IExJkGI5twapITV&amp;index=25" TargetMode="External"/><Relationship Id="rId3" Type="http://schemas.openxmlformats.org/officeDocument/2006/relationships/hyperlink" Target="https://www.youtube.com/watch?v=3WvRdPW7RBc&amp;list=PLsWyMT6uUTrcAQBUx6IExJkGI5twapITV&amp;index=20" TargetMode="External"/><Relationship Id="rId7" Type="http://schemas.openxmlformats.org/officeDocument/2006/relationships/hyperlink" Target="https://www.youtube.com/watch?v=a9Ei914G6HM&amp;list=PLsWyMT6uUTrcAQBUx6IExJkGI5twapITV&amp;index=24" TargetMode="External"/><Relationship Id="rId2" Type="http://schemas.openxmlformats.org/officeDocument/2006/relationships/hyperlink" Target="https://www.youtube.com/watch?v=w4is8LuR-H0&amp;list=PLsWyMT6uUTrcAQBUx6IExJkGI5twapITV&amp;index=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zq6R1BElIU&amp;list=PLsWyMT6uUTrcAQBUx6IExJkGI5twapITV&amp;index=23" TargetMode="External"/><Relationship Id="rId5" Type="http://schemas.openxmlformats.org/officeDocument/2006/relationships/hyperlink" Target="https://www.youtube.com/watch?v=2ZBZ74OdI24&amp;list=PLsWyMT6uUTrcAQBUx6IExJkGI5twapITV&amp;index=22" TargetMode="External"/><Relationship Id="rId4" Type="http://schemas.openxmlformats.org/officeDocument/2006/relationships/hyperlink" Target="https://www.youtube.com/watch?v=wHB7R5pdRU8&amp;list=PLsWyMT6uUTrcAQBUx6IExJkGI5twapITV&amp;index=2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cak.cz/data/android/physicsatschool/template.php?f=opt_rentgen&amp;l=ua" TargetMode="External"/><Relationship Id="rId2" Type="http://schemas.openxmlformats.org/officeDocument/2006/relationships/hyperlink" Target="https://www.vascak.cz/data/android/physicsatschool/template.php?f=opt_fotoefekt&amp;l=ua&amp;authuser=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zfftt.kpi.ua/mod/book/view.php?id=385&amp;chapterid=688" TargetMode="External"/><Relationship Id="rId2" Type="http://schemas.openxmlformats.org/officeDocument/2006/relationships/hyperlink" Target="https://www.youtube.com/watch?v=Tlp_49luz4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6QgWN71kkY" TargetMode="External"/><Relationship Id="rId4" Type="http://schemas.openxmlformats.org/officeDocument/2006/relationships/hyperlink" Target="https://www.youtube.com/watch?v=32263xXjTmQ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osvita.ua/physics/tag-svitlovi_kvanti/" TargetMode="External"/><Relationship Id="rId2" Type="http://schemas.openxmlformats.org/officeDocument/2006/relationships/hyperlink" Target="https://www.iznotest.info/svitlovi-kvanti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Stz070y0k&amp;list=PLsWyMT6uUTrdhtXaTouBiw44zbCrcVGtH&amp;index=7" TargetMode="External"/><Relationship Id="rId2" Type="http://schemas.openxmlformats.org/officeDocument/2006/relationships/hyperlink" Target="https://www.youtube.com/watch?v=4RuwR0iIIao&amp;list=PLsWyMT6uUTrdhtXaTouBiw44zbCrcVGtH&amp;index=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IMvHJr2170&amp;list=PLsWyMT6uUTrdhtXaTouBiw44zbCrcVGtH&amp;index=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cak.cz/data/android/physicsatschool/template.php?s=str_dilatace&amp;l=ua" TargetMode="External"/><Relationship Id="rId2" Type="http://schemas.openxmlformats.org/officeDocument/2006/relationships/hyperlink" Target="https://www.vascak.cz/data/android/physicsatschool/template.php?f=str_michelson&amp;l=u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ascak.cz/data/android/physicsatschool/template.php?s=str_kontrakce&amp;l=u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332656"/>
            <a:ext cx="7848872" cy="936104"/>
          </a:xfrm>
          <a:noFill/>
        </p:spPr>
        <p:txBody>
          <a:bodyPr/>
          <a:lstStyle/>
          <a:p>
            <a:r>
              <a:rPr lang="uk-UA" alt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35. Елементи теорії</a:t>
            </a:r>
            <a:br>
              <a:rPr lang="uk-UA" alt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відносності та кванти світла</a:t>
            </a:r>
            <a:endParaRPr lang="uk-UA" altLang="ru-RU" sz="4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5025677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3200" dirty="0" smtClean="0">
                <a:latin typeface="Monotype Corsiva" panose="03010101010201010101" pitchFamily="66" charset="0"/>
              </a:rPr>
              <a:t>Ліцей № 35 ім. В. Шеймана</a:t>
            </a:r>
          </a:p>
          <a:p>
            <a:pPr>
              <a:lnSpc>
                <a:spcPct val="90000"/>
              </a:lnSpc>
            </a:pPr>
            <a:r>
              <a:rPr lang="uk-UA" altLang="ru-RU" sz="3200" dirty="0" smtClean="0">
                <a:latin typeface="Monotype Corsiva" panose="03010101010201010101" pitchFamily="66" charset="0"/>
              </a:rPr>
              <a:t>Кравченко </a:t>
            </a:r>
            <a:r>
              <a:rPr lang="uk-UA" altLang="ru-RU" sz="3200" dirty="0">
                <a:latin typeface="Monotype Corsiva" panose="03010101010201010101" pitchFamily="66" charset="0"/>
              </a:rPr>
              <a:t>Л</a:t>
            </a:r>
            <a:r>
              <a:rPr lang="uk-UA" altLang="ru-RU" sz="3200" dirty="0" smtClean="0">
                <a:latin typeface="Monotype Corsiva" panose="03010101010201010101" pitchFamily="66" charset="0"/>
              </a:rPr>
              <a:t>ілія Вікторівна</a:t>
            </a:r>
            <a:endParaRPr lang="uk-UA" altLang="ru-RU" sz="32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248944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95782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89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176936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9958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9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12776"/>
            <a:ext cx="807267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7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760640" cy="508000"/>
          </a:xfrm>
        </p:spPr>
        <p:txBody>
          <a:bodyPr/>
          <a:lstStyle/>
          <a:p>
            <a:r>
              <a:rPr lang="uk-UA" b="1" dirty="0" smtClean="0"/>
              <a:t>Відео - приклади </a:t>
            </a:r>
            <a:r>
              <a:rPr lang="uk-UA" b="1" dirty="0"/>
              <a:t>задач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9"/>
            <a:ext cx="7200800" cy="2304256"/>
          </a:xfrm>
        </p:spPr>
        <p:txBody>
          <a:bodyPr/>
          <a:lstStyle/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www.youtube.com/watch?v=gPv6983L6OA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www.youtube.com/watch?v=SUEPpExcmOI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www.youtube.com/watch?v=A50XLAwlngE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www.youtube.com/watch?v=mk3QSqGBuwU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1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1"/>
            <a:ext cx="8147868" cy="3240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uk-UA" dirty="0" smtClean="0"/>
              <a:t>Тренувальні тести </a:t>
            </a:r>
          </a:p>
          <a:p>
            <a:pPr marL="0" indent="0">
              <a:buNone/>
            </a:pPr>
            <a:r>
              <a:rPr lang="uk-UA" dirty="0" smtClean="0"/>
              <a:t>«</a:t>
            </a:r>
            <a:r>
              <a:rPr lang="uk-UA" dirty="0"/>
              <a:t>Елементи </a:t>
            </a:r>
            <a:r>
              <a:rPr lang="uk-UA" dirty="0" smtClean="0"/>
              <a:t>теорії відносності»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https://www.iznotest.info/elementi-teoriyi-vidnosnosti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https://zno.osvita.ua/physics/tag-elementi_teoriyi_vidnosnosti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3968" y="548680"/>
            <a:ext cx="364429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uk-UA" b="1" kern="0" smtClean="0"/>
              <a:t>Онлайн тести</a:t>
            </a:r>
            <a:endParaRPr lang="ru-RU" b="1" kern="0" dirty="0"/>
          </a:p>
        </p:txBody>
      </p:sp>
    </p:spTree>
    <p:extLst>
      <p:ext uri="{BB962C8B-B14F-4D97-AF65-F5344CB8AC3E}">
        <p14:creationId xmlns:p14="http://schemas.microsoft.com/office/powerpoint/2010/main" val="35686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384376" cy="508000"/>
          </a:xfrm>
        </p:spPr>
        <p:txBody>
          <a:bodyPr/>
          <a:lstStyle/>
          <a:p>
            <a:pPr lvl="0"/>
            <a:r>
              <a:rPr lang="uk-UA" b="1" dirty="0"/>
              <a:t>К</a:t>
            </a:r>
            <a:r>
              <a:rPr lang="uk-UA" b="1" dirty="0" smtClean="0"/>
              <a:t>ванти </a:t>
            </a:r>
            <a:r>
              <a:rPr lang="uk-UA" b="1" dirty="0"/>
              <a:t>світла</a:t>
            </a:r>
            <a:endParaRPr lang="ru-RU" sz="3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50600"/>
            <a:ext cx="7559887" cy="520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тоефект та його закони | Сайт вчителя фізики Сажнєвої Євгенії Борисівни:  MYFIZI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2" y="2924944"/>
            <a:ext cx="8572777" cy="246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20880" cy="508000"/>
          </a:xfrm>
        </p:spPr>
        <p:txBody>
          <a:bodyPr/>
          <a:lstStyle/>
          <a:p>
            <a:pPr lvl="0"/>
            <a:r>
              <a:rPr lang="uk-UA" b="1" dirty="0"/>
              <a:t>Закони зовнішнього фотоефекту </a:t>
            </a:r>
            <a:endParaRPr lang="ru-RU" sz="3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776864" cy="513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128792" cy="1008112"/>
          </a:xfrm>
        </p:spPr>
        <p:txBody>
          <a:bodyPr/>
          <a:lstStyle/>
          <a:p>
            <a:pPr lvl="0"/>
            <a:r>
              <a:rPr lang="uk-UA" b="1" dirty="0" smtClean="0"/>
              <a:t>                Рівняння Ейнштейна</a:t>
            </a:r>
            <a:br>
              <a:rPr lang="uk-UA" b="1" dirty="0" smtClean="0"/>
            </a:br>
            <a:r>
              <a:rPr lang="uk-UA" b="1" dirty="0" smtClean="0"/>
              <a:t> для зовнішнього фотоефекту</a:t>
            </a:r>
            <a:endParaRPr lang="uk-UA" sz="3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7081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3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408712" cy="792088"/>
          </a:xfrm>
        </p:spPr>
        <p:txBody>
          <a:bodyPr/>
          <a:lstStyle/>
          <a:p>
            <a:pPr lvl="0"/>
            <a:r>
              <a:rPr lang="uk-UA" b="1" dirty="0" smtClean="0"/>
              <a:t>Застосування </a:t>
            </a:r>
            <a:r>
              <a:rPr lang="uk-UA" b="1" dirty="0"/>
              <a:t>фотоефекту</a:t>
            </a:r>
            <a:endParaRPr lang="uk-UA" sz="3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168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4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332656"/>
            <a:ext cx="5544398" cy="649288"/>
          </a:xfrm>
        </p:spPr>
        <p:txBody>
          <a:bodyPr/>
          <a:lstStyle/>
          <a:p>
            <a:r>
              <a:rPr lang="uk-UA" altLang="ru-RU" b="1" dirty="0"/>
              <a:t>Постулати </a:t>
            </a:r>
            <a:r>
              <a:rPr lang="uk-UA" altLang="ru-RU" b="1" dirty="0" smtClean="0"/>
              <a:t>Ейнштейна</a:t>
            </a:r>
            <a:endParaRPr lang="uk-UA" altLang="ru-RU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34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2880320" cy="792088"/>
          </a:xfrm>
        </p:spPr>
        <p:txBody>
          <a:bodyPr/>
          <a:lstStyle/>
          <a:p>
            <a:pPr lvl="0"/>
            <a:r>
              <a:rPr lang="uk-UA" b="1" dirty="0" smtClean="0"/>
              <a:t>Тиск </a:t>
            </a:r>
            <a:r>
              <a:rPr lang="uk-UA" b="1" dirty="0"/>
              <a:t>світла</a:t>
            </a:r>
            <a:endParaRPr lang="uk-UA" sz="3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30338"/>
            <a:ext cx="8593137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1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80920" cy="720080"/>
          </a:xfrm>
        </p:spPr>
        <p:txBody>
          <a:bodyPr/>
          <a:lstStyle/>
          <a:p>
            <a:pPr lvl="0"/>
            <a:r>
              <a:rPr lang="uk-UA" b="1" dirty="0"/>
              <a:t>Корпускулярно-хвильовий дуалізм</a:t>
            </a:r>
            <a:endParaRPr lang="uk-UA" sz="3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4" y="1628800"/>
            <a:ext cx="83466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384376" cy="508000"/>
          </a:xfrm>
        </p:spPr>
        <p:txBody>
          <a:bodyPr/>
          <a:lstStyle/>
          <a:p>
            <a:r>
              <a:rPr lang="uk-UA" b="1" dirty="0" smtClean="0"/>
              <a:t>Відео - теорія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08912" cy="4392488"/>
          </a:xfrm>
        </p:spPr>
        <p:txBody>
          <a:bodyPr/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www.youtube.com/watch?v=w4is8LuR-H0&amp;list=PLsWyMT6uUTrcAQBUx6IExJkGI5twapITV&amp;index=19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www.youtube.com/watch?v=3WvRdPW7RBc&amp;list=PLsWyMT6uUTrcAQBUx6IExJkGI5twapITV&amp;index=20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www.youtube.com/watch?v=wHB7R5pdRU8&amp;list=PLsWyMT6uUTrcAQBUx6IExJkGI5twapITV&amp;index=21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www.youtube.com/watch?v=2ZBZ74OdI24&amp;list=PLsWyMT6uUTrcAQBUx6IExJkGI5twapITV&amp;index=22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www.youtube.com/watch?v=Ozq6R1BElIU&amp;list=PLsWyMT6uUTrcAQBUx6IExJkGI5twapITV&amp;index=23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www.youtube.com/watch?v=a9Ei914G6HM&amp;list=PLsWyMT6uUTrcAQBUx6IExJkGI5twapITV&amp;index=24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www.youtube.com/watch?v=bUVkoU18GfA&amp;list=PLsWyMT6uUTrcAQBUx6IExJkGI5twapITV&amp;index=25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6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657" y="548680"/>
            <a:ext cx="4968552" cy="508000"/>
          </a:xfrm>
        </p:spPr>
        <p:txBody>
          <a:bodyPr/>
          <a:lstStyle/>
          <a:p>
            <a:r>
              <a:rPr lang="uk-UA" b="1" dirty="0" smtClean="0"/>
              <a:t>Симуляція - теорія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643812" cy="3959225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www.vascak.cz/data/android/physicsatschool/template.php?f=opt_fotoefekt&amp;l=ua&amp;authuser=0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www.vascak.cz/data/android/physicsatschool/template.php?f=opt_rentgen&amp;l=ua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5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574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2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84784"/>
            <a:ext cx="809954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79928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12776"/>
            <a:ext cx="803910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0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8136904" cy="28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18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804285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40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97485" cy="508000"/>
          </a:xfrm>
        </p:spPr>
        <p:txBody>
          <a:bodyPr/>
          <a:lstStyle/>
          <a:p>
            <a:pPr lvl="0"/>
            <a:r>
              <a:rPr lang="uk-UA" b="1" dirty="0"/>
              <a:t>Релятивістські закономірності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1208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(спостерігаються за швидкостей, близьких до швидкості світла).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305361" cy="48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992888" cy="422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67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760640" cy="508000"/>
          </a:xfrm>
        </p:spPr>
        <p:txBody>
          <a:bodyPr/>
          <a:lstStyle/>
          <a:p>
            <a:r>
              <a:rPr lang="uk-UA" b="1" dirty="0" smtClean="0"/>
              <a:t>Відео - приклади </a:t>
            </a:r>
            <a:r>
              <a:rPr lang="uk-UA" b="1" dirty="0"/>
              <a:t>задач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9"/>
            <a:ext cx="7920880" cy="2304256"/>
          </a:xfrm>
        </p:spPr>
        <p:txBody>
          <a:bodyPr/>
          <a:lstStyle/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www.youtube.com/watch?v=Tlp_49luz4g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physics.zfftt.kpi.ua/mod/book/view.php?id=385&amp;chapterid=688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www.youtube.com/watch?v=32263xXjTmQ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www.youtube.com/watch?v=u6QgWN71kkY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15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643812" cy="39592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uk-UA" dirty="0" smtClean="0"/>
              <a:t>Тренувальні тести </a:t>
            </a:r>
            <a:r>
              <a:rPr lang="uk-UA" dirty="0"/>
              <a:t>«Кванти світла»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https://www.iznotest.info/svitlovi-kvanti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https://zno.osvita.ua/physics/tag-svitlovi_kvanti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3968" y="548680"/>
            <a:ext cx="364429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uk-UA" b="1" kern="0" smtClean="0"/>
              <a:t>Онлайн тести</a:t>
            </a:r>
            <a:endParaRPr lang="ru-RU" b="1" kern="0" dirty="0"/>
          </a:p>
        </p:txBody>
      </p:sp>
    </p:spTree>
    <p:extLst>
      <p:ext uri="{BB962C8B-B14F-4D97-AF65-F5344CB8AC3E}">
        <p14:creationId xmlns:p14="http://schemas.microsoft.com/office/powerpoint/2010/main" val="1802094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260648"/>
            <a:ext cx="4032994" cy="792162"/>
          </a:xfrm>
        </p:spPr>
        <p:txBody>
          <a:bodyPr/>
          <a:lstStyle/>
          <a:p>
            <a:r>
              <a:rPr lang="uk-UA" altLang="ru-RU" b="1" dirty="0" smtClean="0"/>
              <a:t>Бажаємо успіху</a:t>
            </a:r>
            <a:endParaRPr lang="ru-RU" altLang="ru-RU" b="1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3861048"/>
            <a:ext cx="69850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dirty="0" smtClean="0"/>
              <a:t>Використана література</a:t>
            </a:r>
          </a:p>
          <a:p>
            <a:pPr marL="0" indent="0">
              <a:buNone/>
            </a:pPr>
            <a:r>
              <a:rPr lang="uk-UA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Струж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Н., Мацюк В. Фізика. Комплексна підготовка до ЗНО. - Т.: Підручники і посібники,2018.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97485" cy="508000"/>
          </a:xfrm>
        </p:spPr>
        <p:txBody>
          <a:bodyPr/>
          <a:lstStyle/>
          <a:p>
            <a:pPr lvl="0"/>
            <a:r>
              <a:rPr lang="uk-UA" b="1" dirty="0"/>
              <a:t>Релятивістські закономірності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1208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(спостерігаються за швидкостей, близьких до швидкості світла).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06588"/>
            <a:ext cx="79263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5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97485" cy="508000"/>
          </a:xfrm>
        </p:spPr>
        <p:txBody>
          <a:bodyPr/>
          <a:lstStyle/>
          <a:p>
            <a:pPr lvl="0"/>
            <a:r>
              <a:rPr lang="uk-UA" b="1" dirty="0"/>
              <a:t>Релятивістські закономірності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1208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(спостерігаються за швидкостей, близьких до швидкості світла).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" y="1844824"/>
            <a:ext cx="8021637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97485" cy="508000"/>
          </a:xfrm>
        </p:spPr>
        <p:txBody>
          <a:bodyPr/>
          <a:lstStyle/>
          <a:p>
            <a:pPr lvl="0"/>
            <a:r>
              <a:rPr lang="uk-UA" b="1" dirty="0"/>
              <a:t>Релятивістські закономірності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1208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(спостерігаються за швидкостей, близьких до швидкості світла).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9" y="1772816"/>
            <a:ext cx="7779822" cy="452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9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384376" cy="508000"/>
          </a:xfrm>
        </p:spPr>
        <p:txBody>
          <a:bodyPr/>
          <a:lstStyle/>
          <a:p>
            <a:r>
              <a:rPr lang="uk-UA" b="1" dirty="0" smtClean="0"/>
              <a:t>Відео - теорія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064896" cy="2664296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www.youtube.com/watch?v=4RuwR0iIIao&amp;list=PLsWyMT6uUTrdhtXaTouBiw44zbCrcVGtH&amp;index=6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www.youtube.com/watch?v=LAStz070y0k&amp;list=PLsWyMT6uUTrdhtXaTouBiw44zbCrcVGtH&amp;index=7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www.youtube.com/watch?v=1IMvHJr2170&amp;list=PLsWyMT6uUTrdhtXaTouBiw44zbCrcVGtH&amp;index=9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8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657" y="548680"/>
            <a:ext cx="4968552" cy="508000"/>
          </a:xfrm>
        </p:spPr>
        <p:txBody>
          <a:bodyPr/>
          <a:lstStyle/>
          <a:p>
            <a:r>
              <a:rPr lang="uk-UA" b="1" dirty="0" smtClean="0"/>
              <a:t>Симуляція - теорія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643812" cy="3959225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www.vascak.cz/data/android/physicsatschool/template.php?f=str_michelson&amp;l=ua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www.vascak.cz/data/android/physicsatschool/template.php?s=str_dilatace&amp;l=ua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www.vascak.cz/data/android/physicsatschool/template.php?s=str_kontrakce&amp;l=ua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85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207028" cy="508000"/>
          </a:xfrm>
        </p:spPr>
        <p:txBody>
          <a:bodyPr/>
          <a:lstStyle/>
          <a:p>
            <a:r>
              <a:rPr lang="uk-UA" b="1" dirty="0"/>
              <a:t>Приклади задач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9200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535170"/>
      </p:ext>
    </p:extLst>
  </p:cSld>
  <p:clrMapOvr>
    <a:masterClrMapping/>
  </p:clrMapOvr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766</TotalTime>
  <Words>252</Words>
  <Application>Microsoft Office PowerPoint</Application>
  <PresentationFormat>Экран (4:3)</PresentationFormat>
  <Paragraphs>88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krasivo</vt:lpstr>
      <vt:lpstr>Тема 35. Елементи теорії                відносності та кванти світла</vt:lpstr>
      <vt:lpstr>Постулати Ейнштейна</vt:lpstr>
      <vt:lpstr>Релятивістські закономірності </vt:lpstr>
      <vt:lpstr>Релятивістські закономірності </vt:lpstr>
      <vt:lpstr>Релятивістські закономірності </vt:lpstr>
      <vt:lpstr>Релятивістські закономірності </vt:lpstr>
      <vt:lpstr>Відео - теорія</vt:lpstr>
      <vt:lpstr>Симуляція - теорія</vt:lpstr>
      <vt:lpstr>Приклади задач</vt:lpstr>
      <vt:lpstr>Приклади задач</vt:lpstr>
      <vt:lpstr>Приклади задач</vt:lpstr>
      <vt:lpstr>Приклади задач</vt:lpstr>
      <vt:lpstr>Відео - приклади задач</vt:lpstr>
      <vt:lpstr>Презентация PowerPoint</vt:lpstr>
      <vt:lpstr>Кванти світла</vt:lpstr>
      <vt:lpstr>Презентация PowerPoint</vt:lpstr>
      <vt:lpstr>Закони зовнішнього фотоефекту </vt:lpstr>
      <vt:lpstr>                Рівняння Ейнштейна  для зовнішнього фотоефекту</vt:lpstr>
      <vt:lpstr>Застосування фотоефекту</vt:lpstr>
      <vt:lpstr>Тиск світла</vt:lpstr>
      <vt:lpstr>Корпускулярно-хвильовий дуалізм</vt:lpstr>
      <vt:lpstr>Відео - теорія</vt:lpstr>
      <vt:lpstr>Симуляція - теорія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Відео - приклади задач</vt:lpstr>
      <vt:lpstr>Презентация PowerPoint</vt:lpstr>
      <vt:lpstr>Бажаємо успіху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27. Магнітне поле</dc:title>
  <dc:creator>Пользователь Windows</dc:creator>
  <cp:lastModifiedBy>Пользователь Windows</cp:lastModifiedBy>
  <cp:revision>64</cp:revision>
  <dcterms:created xsi:type="dcterms:W3CDTF">2024-03-20T18:25:57Z</dcterms:created>
  <dcterms:modified xsi:type="dcterms:W3CDTF">2024-03-24T07:15:15Z</dcterms:modified>
</cp:coreProperties>
</file>