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0" r:id="rId9"/>
    <p:sldId id="271" r:id="rId10"/>
    <p:sldId id="272" r:id="rId11"/>
    <p:sldId id="273" r:id="rId12"/>
    <p:sldId id="262" r:id="rId13"/>
    <p:sldId id="274" r:id="rId14"/>
    <p:sldId id="275" r:id="rId15"/>
    <p:sldId id="277" r:id="rId16"/>
    <p:sldId id="279" r:id="rId17"/>
    <p:sldId id="278" r:id="rId18"/>
    <p:sldId id="276" r:id="rId19"/>
    <p:sldId id="280" r:id="rId20"/>
    <p:sldId id="281" r:id="rId21"/>
    <p:sldId id="282" r:id="rId22"/>
    <p:sldId id="283" r:id="rId23"/>
    <p:sldId id="287" r:id="rId24"/>
    <p:sldId id="288" r:id="rId25"/>
    <p:sldId id="289" r:id="rId26"/>
    <p:sldId id="290" r:id="rId27"/>
    <p:sldId id="291" r:id="rId28"/>
    <p:sldId id="284" r:id="rId29"/>
    <p:sldId id="285" r:id="rId30"/>
    <p:sldId id="286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3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yEq6p8Qtw" TargetMode="External"/><Relationship Id="rId2" Type="http://schemas.openxmlformats.org/officeDocument/2006/relationships/hyperlink" Target="https://www.youtube.com/watch?v=ubfK4BNn0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EJWhG73vd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g-chTd0ZQ" TargetMode="External"/><Relationship Id="rId2" Type="http://schemas.openxmlformats.org/officeDocument/2006/relationships/hyperlink" Target="https://www.youtube.com/watch?v=qXjS9nGReA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8cNwDowPAw" TargetMode="External"/><Relationship Id="rId4" Type="http://schemas.openxmlformats.org/officeDocument/2006/relationships/hyperlink" Target="https://www.youtube.com/watch?v=E7dvsZi7tb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cSeTaM1Zg" TargetMode="External"/><Relationship Id="rId2" Type="http://schemas.openxmlformats.org/officeDocument/2006/relationships/hyperlink" Target="https://www.youtube.com/watch?v=4MKSHe9YC2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lou03ajnuc" TargetMode="External"/><Relationship Id="rId5" Type="http://schemas.openxmlformats.org/officeDocument/2006/relationships/hyperlink" Target="https://www.youtube.com/watch?v=T7Jl50F9Bi4" TargetMode="External"/><Relationship Id="rId4" Type="http://schemas.openxmlformats.org/officeDocument/2006/relationships/hyperlink" Target="https://www.youtube.com/watch?v=2SQ7FXWMTU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EbHaqzEcE" TargetMode="External"/><Relationship Id="rId2" Type="http://schemas.openxmlformats.org/officeDocument/2006/relationships/hyperlink" Target="https://www.youtube.com/watch?v=vNnIgiG-pv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87vDP48qmo" TargetMode="External"/><Relationship Id="rId4" Type="http://schemas.openxmlformats.org/officeDocument/2006/relationships/hyperlink" Target="https://www.youtube.com/watch?v=m_EdMvDhZ8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osvita.ua/physics/tag-mehanichni_kolivannya_ta_hvili/" TargetMode="External"/><Relationship Id="rId2" Type="http://schemas.openxmlformats.org/officeDocument/2006/relationships/hyperlink" Target="https://docs.google.com/forms/d/1aWiVpjnmFGQudTlV4JkaaQ5HNUSUB-KLwzox36gP7BM/edi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OTP-W1RYc" TargetMode="External"/><Relationship Id="rId2" Type="http://schemas.openxmlformats.org/officeDocument/2006/relationships/hyperlink" Target="https://www.youtube.com/watch?v=ubfK4BNn058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fu1KB1MfA" TargetMode="External"/><Relationship Id="rId2" Type="http://schemas.openxmlformats.org/officeDocument/2006/relationships/hyperlink" Target="https://www.youtube.com/watch?v=0LLPQadu4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3E927-54DF-47EF-8428-5FD6CEE4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60" y="2156231"/>
            <a:ext cx="2578440" cy="4077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85" y="482601"/>
            <a:ext cx="8229600" cy="1143000"/>
          </a:xfrm>
        </p:spPr>
        <p:txBody>
          <a:bodyPr/>
          <a:lstStyle/>
          <a:p>
            <a:r>
              <a:rPr b="1" dirty="0" err="1"/>
              <a:t>Механічні</a:t>
            </a:r>
            <a:r>
              <a:rPr b="1" dirty="0"/>
              <a:t> </a:t>
            </a:r>
            <a:r>
              <a:rPr b="1" dirty="0" err="1"/>
              <a:t>коливання</a:t>
            </a:r>
            <a:r>
              <a:rPr b="1" dirty="0"/>
              <a:t> і </a:t>
            </a:r>
            <a:r>
              <a:rPr b="1" dirty="0" err="1"/>
              <a:t>хвилі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sz="3200" b="1" dirty="0" err="1"/>
              <a:t>Підготовка</a:t>
            </a:r>
            <a:r>
              <a:rPr sz="3200" b="1" dirty="0"/>
              <a:t> </a:t>
            </a:r>
            <a:r>
              <a:rPr sz="3200" b="1" dirty="0" err="1"/>
              <a:t>до</a:t>
            </a:r>
            <a:r>
              <a:rPr sz="3200" b="1" dirty="0"/>
              <a:t> НМТ з </a:t>
            </a:r>
            <a:r>
              <a:rPr sz="3200" b="1" dirty="0" err="1"/>
              <a:t>фізики</a:t>
            </a:r>
            <a:endParaRPr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65640-09D7-42FD-9B51-CC6C5FCF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845113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енергії в гармонічних коливаннях. Резонанс. </a:t>
            </a:r>
            <a:endParaRPr lang="uk-UA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608F4-484A-4AFA-BCC1-4AC5F5BF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666"/>
            <a:ext cx="9144000" cy="51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65640-09D7-42FD-9B51-CC6C5FCF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27185"/>
            <a:ext cx="7961407" cy="10067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енергії в гармонічних коливаннях. Резонанс. </a:t>
            </a:r>
            <a:endParaRPr lang="uk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5FC2E-0246-441A-A95A-218C2BE8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2" y="1611984"/>
            <a:ext cx="8673149" cy="45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3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4DF02E-ED7D-411C-B2BE-DBBE2C8CFEAF}"/>
              </a:ext>
            </a:extLst>
          </p:cNvPr>
          <p:cNvSpPr txBox="1">
            <a:spLocks/>
          </p:cNvSpPr>
          <p:nvPr/>
        </p:nvSpPr>
        <p:spPr>
          <a:xfrm>
            <a:off x="307942" y="1306183"/>
            <a:ext cx="8528115" cy="4924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148340"/>
            <a:ext cx="7543800" cy="115784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відео:</a:t>
            </a:r>
            <a:endParaRPr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Вимушені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Резонанс.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Автоколивання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Фізика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11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клас</a:t>
            </a:r>
            <a:endParaRPr lang="ru-RU" sz="20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ru-RU" sz="2000" b="1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pPr algn="ctr"/>
            <a:endParaRPr lang="ru-RU" sz="20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3"/>
              </a:rPr>
              <a:t>https://www.youtube.com/watch?v=x2yEq6p8Qtw</a:t>
            </a:r>
            <a:endParaRPr lang="ru-RU" sz="28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ru-RU" sz="20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Гармонічні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перетворення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енергії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Розв'язування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задач</a:t>
            </a:r>
          </a:p>
          <a:p>
            <a:pPr marL="0" indent="0">
              <a:buNone/>
            </a:pPr>
            <a:endParaRPr lang="uk-UA" dirty="0">
              <a:hlinkClick r:id="rId4"/>
            </a:endParaRPr>
          </a:p>
          <a:p>
            <a:pPr marL="0" indent="0">
              <a:buNone/>
            </a:pPr>
            <a:r>
              <a:rPr lang="en-US" sz="3000" dirty="0">
                <a:hlinkClick r:id="rId4"/>
              </a:rPr>
              <a:t>https://www.youtube.com/watch?v=EJWhG73vdlE</a:t>
            </a:r>
            <a:endParaRPr sz="3000" dirty="0"/>
          </a:p>
        </p:txBody>
      </p:sp>
      <p:sp>
        <p:nvSpPr>
          <p:cNvPr id="4" name="Стрелка: вниз 3">
            <a:hlinkClick r:id="rId3"/>
            <a:extLst>
              <a:ext uri="{FF2B5EF4-FFF2-40B4-BE49-F238E27FC236}">
                <a16:creationId xmlns:a16="http://schemas.microsoft.com/office/drawing/2014/main" id="{8A4FC365-1F08-425D-A5A5-C1E1D758555E}"/>
              </a:ext>
            </a:extLst>
          </p:cNvPr>
          <p:cNvSpPr/>
          <p:nvPr/>
        </p:nvSpPr>
        <p:spPr>
          <a:xfrm>
            <a:off x="4312055" y="2469591"/>
            <a:ext cx="565608" cy="659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80823-5337-4AC4-A801-0671AA2D4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032" y="2320972"/>
            <a:ext cx="685664" cy="685664"/>
          </a:xfrm>
          <a:prstGeom prst="rect">
            <a:avLst/>
          </a:prstGeom>
        </p:spPr>
      </p:pic>
      <p:sp>
        <p:nvSpPr>
          <p:cNvPr id="7" name="Стрелка: вниз 6">
            <a:hlinkClick r:id="rId3"/>
            <a:extLst>
              <a:ext uri="{FF2B5EF4-FFF2-40B4-BE49-F238E27FC236}">
                <a16:creationId xmlns:a16="http://schemas.microsoft.com/office/drawing/2014/main" id="{C113B1F6-016D-41FA-BAA6-27A8A5FAEEE7}"/>
              </a:ext>
            </a:extLst>
          </p:cNvPr>
          <p:cNvSpPr/>
          <p:nvPr/>
        </p:nvSpPr>
        <p:spPr>
          <a:xfrm>
            <a:off x="4316060" y="4708688"/>
            <a:ext cx="565608" cy="659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0FFBF-6E5E-4212-B480-2A8162895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494" y="4578365"/>
            <a:ext cx="685663" cy="6856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8DA9E-9A82-43F1-B207-CD1489B5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06481"/>
            <a:ext cx="7543800" cy="109724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механічних коливань у пружних середовищах</a:t>
            </a:r>
            <a:endParaRPr lang="uk-UA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A907A-70BC-44B5-B73A-BA5E9FE80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Середовище, між частинками якого діють сили взаємодії,  називають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пружним середовищем.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коливань у середовищі називають </a:t>
            </a:r>
            <a:r>
              <a:rPr lang="uk-UA" sz="20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хвильовим процесом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  <a:r>
              <a:rPr lang="uk-UA" sz="20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хвилею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291AA5-B6FB-4595-824D-62231AF6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5" y="2895457"/>
            <a:ext cx="2708094" cy="17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2EC039-942C-41DE-B8C3-D669C2D9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5" y="4715552"/>
            <a:ext cx="2786536" cy="15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0A43479-B461-4010-A228-8830B59B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5" y="3857414"/>
            <a:ext cx="517747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8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7D42-4C01-42DD-B566-6C82D24C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78730"/>
            <a:ext cx="7543800" cy="10586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механічних коливань у пружних середовищах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32832-4EC1-403F-86E6-B5C31AA5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53" y="1845734"/>
            <a:ext cx="8172108" cy="4023360"/>
          </a:xfrm>
        </p:spPr>
        <p:txBody>
          <a:bodyPr/>
          <a:lstStyle/>
          <a:p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</a:rPr>
              <a:t>Фронт хвилі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uk-UA" sz="2000" b="1" dirty="0">
                <a:latin typeface="Times New Roman" pitchFamily="18" charset="0"/>
              </a:rPr>
              <a:t>поверхня, на якій всі точки середовища коливаються в одній фазі.</a:t>
            </a:r>
            <a:endParaRPr lang="ru-RU" sz="2000" b="1" dirty="0">
              <a:latin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DBDA00-3499-485E-85DE-127FF1550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9" y="2500821"/>
            <a:ext cx="2957031" cy="185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9A4D3-4E67-4378-A18E-CD0F27ACF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32" y="2500821"/>
            <a:ext cx="5386016" cy="36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5F5A-7E6B-4C08-9867-23B7B30A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7004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Поперечні і поздовжні хвилі</a:t>
            </a:r>
            <a:r>
              <a:rPr lang="uk-UA" sz="4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34752A-9D10-41D3-B685-B5620DF7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5" y="688949"/>
            <a:ext cx="3982645" cy="31003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AAA9F-E179-4283-85F1-3910AACCB59C}"/>
              </a:ext>
            </a:extLst>
          </p:cNvPr>
          <p:cNvSpPr/>
          <p:nvPr/>
        </p:nvSpPr>
        <p:spPr>
          <a:xfrm>
            <a:off x="385427" y="4024499"/>
            <a:ext cx="8572753" cy="22424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821A3-1EF9-4581-A146-C92013E6CFB7}"/>
              </a:ext>
            </a:extLst>
          </p:cNvPr>
          <p:cNvSpPr txBox="1"/>
          <p:nvPr/>
        </p:nvSpPr>
        <p:spPr>
          <a:xfrm>
            <a:off x="525543" y="4123739"/>
            <a:ext cx="81094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Поперечні хвилі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 частинок відбуваються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напрямку поширення хвилі.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виникають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 тілах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на поверхні рідини.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хвилі на воді, хвиля в струні.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🧭 Напрям коливання ⬆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⬅⬅⬅ Напрям поширення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B44C38-7F9B-4076-89DA-49DB41C80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65629"/>
            <a:ext cx="4389608" cy="33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2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1796F-BA6C-410D-9FBF-C31BB719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7" y="2969442"/>
            <a:ext cx="8639667" cy="33182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8196E1-B076-4F81-AFAC-87E1E116B5EB}"/>
              </a:ext>
            </a:extLst>
          </p:cNvPr>
          <p:cNvSpPr/>
          <p:nvPr/>
        </p:nvSpPr>
        <p:spPr>
          <a:xfrm>
            <a:off x="287517" y="204374"/>
            <a:ext cx="8639667" cy="26945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Поздовжні хвилі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 частинок відбуваються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напрямку поширення хвилі.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для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повітря),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 тіл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 хвилі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⬅⬅⬅ Напрям поширення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⬅➡⬅➡ Коливання частинок</a:t>
            </a:r>
          </a:p>
        </p:txBody>
      </p:sp>
    </p:spTree>
    <p:extLst>
      <p:ext uri="{BB962C8B-B14F-4D97-AF65-F5344CB8AC3E}">
        <p14:creationId xmlns:p14="http://schemas.microsoft.com/office/powerpoint/2010/main" val="167863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3FC835-195C-4843-B2A3-A7A4A3A4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9" y="1852098"/>
            <a:ext cx="6030328" cy="2655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659874-0ABA-49CC-B080-917064E3BB28}"/>
              </a:ext>
            </a:extLst>
          </p:cNvPr>
          <p:cNvSpPr txBox="1"/>
          <p:nvPr/>
        </p:nvSpPr>
        <p:spPr>
          <a:xfrm>
            <a:off x="1772239" y="688001"/>
            <a:ext cx="5745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Поперечні і поздовжні хвилі</a:t>
            </a:r>
            <a:r>
              <a:rPr lang="uk-UA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8E86E7-E502-4EEE-8EBC-8F1B2C679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94" y="4185501"/>
            <a:ext cx="5194168" cy="19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B83A2-DF0B-4659-BE1A-2644284E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263951"/>
            <a:ext cx="7543800" cy="145785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між довжиною хвилі, швидкістю її поширення та періодом (частотою). </a:t>
            </a:r>
            <a:b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6C1769-6C61-4763-8D22-4D9CD050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6" y="1366885"/>
            <a:ext cx="5997365" cy="3874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95863-20FC-4988-9EED-D1A3229B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62" y="2733773"/>
            <a:ext cx="5173838" cy="35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DE53EE-8DCC-4ED2-A16D-8EB369FC2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0" y="0"/>
            <a:ext cx="3828271" cy="28751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58857-17D6-4435-BB7F-30A917B8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70" y="0"/>
            <a:ext cx="3896729" cy="2875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6EEA8C-A034-4ACE-BDF8-2E5B49D7C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0" y="3067066"/>
            <a:ext cx="4895434" cy="3016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A94AD6-94B0-40FB-99A0-8ED528573792}"/>
              </a:ext>
            </a:extLst>
          </p:cNvPr>
          <p:cNvSpPr txBox="1"/>
          <p:nvPr/>
        </p:nvSpPr>
        <p:spPr>
          <a:xfrm>
            <a:off x="5890022" y="3742440"/>
            <a:ext cx="30654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Чому дорівнює швидкість морських хвиль, якщо вони піднімають плаваючий буй кожні 1,5с, а відстань між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гребенями</a:t>
            </a:r>
            <a:r>
              <a:rPr lang="uk-U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сусідніх хвиль дорівнює 6м?</a:t>
            </a:r>
            <a:endParaRPr lang="uk-UA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A0A99D5-D96A-4F5E-91F2-1C1BAD990FDC}"/>
              </a:ext>
            </a:extLst>
          </p:cNvPr>
          <p:cNvSpPr/>
          <p:nvPr/>
        </p:nvSpPr>
        <p:spPr>
          <a:xfrm rot="5400000">
            <a:off x="4963894" y="4458878"/>
            <a:ext cx="560213" cy="791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6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Зміст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0980" marR="36195" indent="0" algn="l">
              <a:spcBef>
                <a:spcPts val="0"/>
              </a:spcBef>
              <a:spcAft>
                <a:spcPts val="390"/>
              </a:spcAft>
              <a:buNone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Гармонічні коливання. Амплітуда, період. частота, фаза коливань. Вільні й вимушені коливання. Перетворення енергії в гармонічних коливаннях. Резонанс. </a:t>
            </a:r>
          </a:p>
          <a:p>
            <a:pPr marL="220980" marR="36195" indent="0" algn="l">
              <a:spcBef>
                <a:spcPts val="0"/>
              </a:spcBef>
              <a:spcAft>
                <a:spcPts val="270"/>
              </a:spcAft>
              <a:buNone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маятник. Період коливань математичного маятника. Пружинний маятник. Період коливань математичного і пружинного маятників. </a:t>
            </a:r>
          </a:p>
          <a:p>
            <a:pPr marL="220980" marR="36195" indent="0" algn="l">
              <a:spcBef>
                <a:spcPts val="0"/>
              </a:spcBef>
              <a:spcAft>
                <a:spcPts val="270"/>
              </a:spcAft>
              <a:buNone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механічних коливань у пружних середовищах. Поперечні і поздовжні хвилі. Довжина хвилі. Зв’язок між довжиною хвилі, швидкістю її поширення та періодом (частотою). </a:t>
            </a:r>
          </a:p>
          <a:p>
            <a:pPr marL="220980" marR="36195" indent="0" algn="l">
              <a:spcBef>
                <a:spcPts val="0"/>
              </a:spcBef>
              <a:spcAft>
                <a:spcPts val="1450"/>
              </a:spcAft>
              <a:buNone/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 хвилі. Швидкість поширення звуку. Гучність звуку та висота тону. Акустика. Акустичний резонанс. Луна. </a:t>
            </a:r>
            <a:r>
              <a:rPr lang="uk-UA" sz="20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Інфразвуки</a:t>
            </a:r>
            <a:r>
              <a:rPr lang="uk-UA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Ультразвуки</a:t>
            </a:r>
            <a:r>
              <a:rPr lang="uk-UA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71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F623F-E2A7-4D17-A8D4-09E8956B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9913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Посилання на відео: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095BA-B628-4D9B-AB89-5A18C0096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701" y="1008668"/>
            <a:ext cx="7543801" cy="486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1.Виникнення та поширення механічних хвиль. Фізичні величини, які характеризують хвилі</a:t>
            </a:r>
          </a:p>
          <a:p>
            <a:pPr marL="0" indent="0" algn="r">
              <a:buNone/>
            </a:pPr>
            <a:r>
              <a:rPr lang="en-US" dirty="0">
                <a:hlinkClick r:id="rId2"/>
              </a:rPr>
              <a:t>https://www.youtube.com/watch?v=qXjS9nGReAU</a:t>
            </a:r>
            <a:endParaRPr lang="uk-UA" dirty="0"/>
          </a:p>
          <a:p>
            <a:pPr marL="0" indent="0">
              <a:buNone/>
            </a:pP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2.Виникнення і поширення механічних хвиль. Фізичні величини </a:t>
            </a:r>
          </a:p>
          <a:p>
            <a:pPr marL="0" indent="0" algn="r">
              <a:buNone/>
            </a:pPr>
            <a:r>
              <a:rPr lang="en-US" dirty="0">
                <a:hlinkClick r:id="rId3"/>
              </a:rPr>
              <a:t>https://www.youtube.com/watch?v=G3g-chTd0ZQ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3.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ЗАДАЧІ: Механічні хвилі. Довжина хвилі. Амплітуда. Період. Частота | Фізика: Задачі Легко</a:t>
            </a:r>
          </a:p>
          <a:p>
            <a:pPr marL="0" indent="0" algn="r">
              <a:buNone/>
            </a:pPr>
            <a:r>
              <a:rPr lang="en-US" dirty="0">
                <a:hlinkClick r:id="rId4"/>
              </a:rPr>
              <a:t>https://www.youtube.com/watch?v=E7dvsZi7tb8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4.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smtClean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ЗАДАЧІ 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: МЕХАНІЧНІ ХВИЛІ та КОЛИВАННЯ 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| Фізика : Задачі Легко</a:t>
            </a:r>
          </a:p>
          <a:p>
            <a:pPr marL="0" indent="0" algn="r">
              <a:buNone/>
            </a:pPr>
            <a:r>
              <a:rPr lang="en-US" dirty="0">
                <a:hlinkClick r:id="rId5"/>
              </a:rPr>
              <a:t>https://www.youtube.com/watch?v=b8cNwDowPAw</a:t>
            </a:r>
            <a:endParaRPr lang="uk-UA" dirty="0"/>
          </a:p>
        </p:txBody>
      </p:sp>
      <p:sp>
        <p:nvSpPr>
          <p:cNvPr id="4" name="Стрелка: изогнутая влево 3">
            <a:extLst>
              <a:ext uri="{FF2B5EF4-FFF2-40B4-BE49-F238E27FC236}">
                <a16:creationId xmlns:a16="http://schemas.microsoft.com/office/drawing/2014/main" id="{AA540505-526B-49E4-A564-A9323E619250}"/>
              </a:ext>
            </a:extLst>
          </p:cNvPr>
          <p:cNvSpPr/>
          <p:nvPr/>
        </p:nvSpPr>
        <p:spPr>
          <a:xfrm>
            <a:off x="8486244" y="1089709"/>
            <a:ext cx="657756" cy="895547"/>
          </a:xfrm>
          <a:prstGeom prst="curvedLeftArrow">
            <a:avLst>
              <a:gd name="adj1" fmla="val 25000"/>
              <a:gd name="adj2" fmla="val 528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id="{888CBF37-2E97-46FE-97F7-3DF5E5D0168B}"/>
              </a:ext>
            </a:extLst>
          </p:cNvPr>
          <p:cNvSpPr/>
          <p:nvPr/>
        </p:nvSpPr>
        <p:spPr>
          <a:xfrm>
            <a:off x="8486244" y="2316765"/>
            <a:ext cx="657756" cy="895547"/>
          </a:xfrm>
          <a:prstGeom prst="curvedLeftArrow">
            <a:avLst>
              <a:gd name="adj1" fmla="val 25000"/>
              <a:gd name="adj2" fmla="val 528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id="{376C56EE-D9A2-46A0-878E-CCD97ECC964F}"/>
              </a:ext>
            </a:extLst>
          </p:cNvPr>
          <p:cNvSpPr/>
          <p:nvPr/>
        </p:nvSpPr>
        <p:spPr>
          <a:xfrm>
            <a:off x="8486244" y="3543821"/>
            <a:ext cx="657756" cy="895547"/>
          </a:xfrm>
          <a:prstGeom prst="curvedLeftArrow">
            <a:avLst>
              <a:gd name="adj1" fmla="val 25000"/>
              <a:gd name="adj2" fmla="val 528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E25CC0CF-E9CE-412B-87FF-2556B0F33D24}"/>
              </a:ext>
            </a:extLst>
          </p:cNvPr>
          <p:cNvSpPr/>
          <p:nvPr/>
        </p:nvSpPr>
        <p:spPr>
          <a:xfrm>
            <a:off x="8486244" y="4591768"/>
            <a:ext cx="657756" cy="895547"/>
          </a:xfrm>
          <a:prstGeom prst="curvedLeftArrow">
            <a:avLst>
              <a:gd name="adj1" fmla="val 25000"/>
              <a:gd name="adj2" fmla="val 528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5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AEFE05-511E-468D-8B96-B5C30E1497FF}"/>
              </a:ext>
            </a:extLst>
          </p:cNvPr>
          <p:cNvSpPr/>
          <p:nvPr/>
        </p:nvSpPr>
        <p:spPr>
          <a:xfrm>
            <a:off x="96792" y="3189205"/>
            <a:ext cx="3327139" cy="1683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F2015-4EAA-4ECF-8F49-E5ACED41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31" y="433632"/>
            <a:ext cx="8132504" cy="73812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 хвилі. Швидкість поширення звуку.</a:t>
            </a:r>
            <a:endParaRPr lang="uk-UA" sz="32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3EACF7-773B-4B50-855D-C43DFA719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25" y="1249052"/>
            <a:ext cx="3201352" cy="1910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0BC8A-C02B-4DDF-9DB5-E90A9A77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90" y="1249052"/>
            <a:ext cx="5480285" cy="4972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E2041-18F4-4ED7-A963-F4C7844A2EE6}"/>
              </a:ext>
            </a:extLst>
          </p:cNvPr>
          <p:cNvSpPr txBox="1"/>
          <p:nvPr/>
        </p:nvSpPr>
        <p:spPr>
          <a:xfrm>
            <a:off x="77938" y="3274707"/>
            <a:ext cx="33271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 поздовжня хвиля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поширюється у пружному середовищі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газ, рідина, тверде тіло).</a:t>
            </a:r>
          </a:p>
        </p:txBody>
      </p:sp>
    </p:spTree>
    <p:extLst>
      <p:ext uri="{BB962C8B-B14F-4D97-AF65-F5344CB8AC3E}">
        <p14:creationId xmlns:p14="http://schemas.microsoft.com/office/powerpoint/2010/main" val="84176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D6382D-AD62-4F5F-869A-C3778B980C24}"/>
              </a:ext>
            </a:extLst>
          </p:cNvPr>
          <p:cNvSpPr/>
          <p:nvPr/>
        </p:nvSpPr>
        <p:spPr>
          <a:xfrm>
            <a:off x="5448693" y="161809"/>
            <a:ext cx="3377941" cy="1585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E758EE-E84F-4A41-AEC6-7F275B923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809"/>
            <a:ext cx="5618375" cy="4919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B40B1C-C490-4D34-B092-7DF7603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37" y="3685879"/>
            <a:ext cx="4625303" cy="2552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B1C7E-E854-42E0-8943-0C8FCABDA84F}"/>
              </a:ext>
            </a:extLst>
          </p:cNvPr>
          <p:cNvSpPr txBox="1"/>
          <p:nvPr/>
        </p:nvSpPr>
        <p:spPr>
          <a:xfrm>
            <a:off x="5618375" y="309454"/>
            <a:ext cx="3388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📌 Швидкість зростає з </a:t>
            </a:r>
            <a:r>
              <a:rPr lang="uk-UA" b="1" dirty="0"/>
              <a:t>густиною і пружністю</a:t>
            </a:r>
            <a:r>
              <a:rPr lang="uk-UA" dirty="0"/>
              <a:t>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335343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85DC4E-4299-4627-A206-590CA30F256C}"/>
              </a:ext>
            </a:extLst>
          </p:cNvPr>
          <p:cNvSpPr/>
          <p:nvPr/>
        </p:nvSpPr>
        <p:spPr>
          <a:xfrm>
            <a:off x="5420412" y="301658"/>
            <a:ext cx="3629320" cy="1451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05E57A-D462-4101-B970-3E2710109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765" y="2276686"/>
            <a:ext cx="7502469" cy="402272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F23A68-84F7-4BEB-A323-A09C65FD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" y="44777"/>
            <a:ext cx="4958499" cy="2231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580631-3646-43D9-882E-738E843169E2}"/>
              </a:ext>
            </a:extLst>
          </p:cNvPr>
          <p:cNvSpPr txBox="1"/>
          <p:nvPr/>
        </p:nvSpPr>
        <p:spPr>
          <a:xfrm>
            <a:off x="5604235" y="584215"/>
            <a:ext cx="323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Відлуння</a:t>
            </a:r>
            <a:r>
              <a:rPr lang="uk-UA" b="1" i="1" dirty="0"/>
              <a:t> — це звук, відбитий від віддаленої перешкоди.</a:t>
            </a:r>
          </a:p>
        </p:txBody>
      </p:sp>
    </p:spTree>
    <p:extLst>
      <p:ext uri="{BB962C8B-B14F-4D97-AF65-F5344CB8AC3E}">
        <p14:creationId xmlns:p14="http://schemas.microsoft.com/office/powerpoint/2010/main" val="160886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D5A1DD-757B-4DAC-956B-483FCB3A07DB}"/>
              </a:ext>
            </a:extLst>
          </p:cNvPr>
          <p:cNvSpPr/>
          <p:nvPr/>
        </p:nvSpPr>
        <p:spPr>
          <a:xfrm>
            <a:off x="1410405" y="207390"/>
            <a:ext cx="5769204" cy="2234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CAA6A4E-27C4-4FED-84F5-DFC97C9FB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674" y="368132"/>
            <a:ext cx="5414602" cy="191266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36F295-3E50-4053-A2A7-B1CC8CF1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5" y="2441542"/>
            <a:ext cx="8806350" cy="39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0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DD76A-B634-4928-8845-22C06C8A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221D8-AB75-4B98-8B75-C3CA4C56E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0CB3E-9CA2-4496-9B96-F60EB48C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28" y="286604"/>
            <a:ext cx="8186943" cy="55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6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64770-F543-48B5-ACAD-C9A54897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E6B772-E632-4631-BDE4-103B494B6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05" y="286605"/>
            <a:ext cx="8634952" cy="5582384"/>
          </a:xfrm>
        </p:spPr>
      </p:pic>
    </p:spTree>
    <p:extLst>
      <p:ext uri="{BB962C8B-B14F-4D97-AF65-F5344CB8AC3E}">
        <p14:creationId xmlns:p14="http://schemas.microsoft.com/office/powerpoint/2010/main" val="3620255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1B390-F0D3-41B5-B388-80452F8E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924DA-6A28-406D-9FD0-7A86CFCB8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A3BDC-E7F3-41D1-92DF-B1ADCC516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7" y="215441"/>
            <a:ext cx="8436990" cy="56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DF8735-BBC9-4CF2-A290-4D142EB488EC}"/>
              </a:ext>
            </a:extLst>
          </p:cNvPr>
          <p:cNvSpPr/>
          <p:nvPr/>
        </p:nvSpPr>
        <p:spPr>
          <a:xfrm>
            <a:off x="499621" y="2931736"/>
            <a:ext cx="4279769" cy="24673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7E4E71-1E4A-45DA-A623-8E0D6186D44B}"/>
              </a:ext>
            </a:extLst>
          </p:cNvPr>
          <p:cNvSpPr/>
          <p:nvPr/>
        </p:nvSpPr>
        <p:spPr>
          <a:xfrm>
            <a:off x="5552388" y="2931736"/>
            <a:ext cx="3433971" cy="24673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DD94-A20C-4467-9020-7EFAF40A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32DA56-52DF-4772-88B4-CF430414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1" y="140297"/>
            <a:ext cx="8621328" cy="2467319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86D9F3-9D35-4A59-9E7C-16C6871A8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8949" y="3168787"/>
            <a:ext cx="3200847" cy="184810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CDE5D-4A3F-47ED-9066-7E5F7996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14" y="3099032"/>
            <a:ext cx="3966868" cy="21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AC0B2-C4F4-4141-BA69-A5FB42E7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" y="150221"/>
            <a:ext cx="4231837" cy="17899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43FA1-0938-4FE2-9408-D25201B3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776" y="1338975"/>
            <a:ext cx="4706224" cy="1202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715789-B09D-40DA-B7D9-65B23937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01" y="2262297"/>
            <a:ext cx="4835152" cy="1733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292C78-ED57-40D6-B19A-EA29475D0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00" y="4316691"/>
            <a:ext cx="4835153" cy="12408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57934A-5874-4CFE-B50B-1A8CB3212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195" y="3730064"/>
            <a:ext cx="4081806" cy="14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17282"/>
            <a:ext cx="7543800" cy="87332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Гармонічні коливання.</a:t>
            </a:r>
            <a:endParaRPr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Гармонічні коливання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періодичні зміни фізичної величини (наприклад, координати, швидкості, сили), які відбуваються за законом синуса або косинуса.</a:t>
            </a:r>
          </a:p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Основне рівняння гармонічного коливання:</a:t>
            </a:r>
          </a:p>
          <a:p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349F7-E1CC-4F15-8982-DDD16D8A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94" y="3220128"/>
            <a:ext cx="6177320" cy="27738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D42BA2-52B0-45FC-8673-66E0223D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200441"/>
            <a:ext cx="8700940" cy="937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A95D2F-4CA8-4314-836F-80EEC42B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840"/>
            <a:ext cx="9144000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0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99690-D92A-474A-9666-6872B533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31" y="273378"/>
            <a:ext cx="7543800" cy="615571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Посилання на відео: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1EC57-BD2D-4071-9495-382BDF90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980388"/>
            <a:ext cx="7543801" cy="5495826"/>
          </a:xfrm>
        </p:spPr>
        <p:txBody>
          <a:bodyPr>
            <a:normAutofit/>
          </a:bodyPr>
          <a:lstStyle/>
          <a:p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1.ЗНО Тема «Механічні хвилі </a:t>
            </a:r>
            <a:r>
              <a:rPr lang="uk-UA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звук».Розв’язування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задач.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2"/>
              </a:rPr>
              <a:t>https://www.youtube.com/watch?v=4MKSHe9YC2s</a:t>
            </a:r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uk-UA" b="1" dirty="0">
                <a:solidFill>
                  <a:srgbClr val="0F0F0F"/>
                </a:solidFill>
                <a:latin typeface="Roboto" panose="02000000000000000000" pitchFamily="2" charset="0"/>
              </a:rPr>
              <a:t>2.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Хвилі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Основні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терміни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визначення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3"/>
              </a:rPr>
              <a:t>https://www.youtube.com/watch?v=ZxcSeTaM1Zg</a:t>
            </a:r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uk-UA" b="1" dirty="0">
                <a:solidFill>
                  <a:srgbClr val="0F0F0F"/>
                </a:solidFill>
                <a:latin typeface="Roboto" panose="02000000000000000000" pitchFamily="2" charset="0"/>
              </a:rPr>
              <a:t>3.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 Урок-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презентація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розв'язування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задач «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Звукові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хвилі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» 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4"/>
              </a:rPr>
              <a:t>https://www.youtube.com/watch?v=2SQ7FXWMTUo</a:t>
            </a:r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uk-UA" b="1" dirty="0">
                <a:solidFill>
                  <a:srgbClr val="0F0F0F"/>
                </a:solidFill>
                <a:latin typeface="Roboto" panose="02000000000000000000" pitchFamily="2" charset="0"/>
              </a:rPr>
              <a:t>4.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Підготовка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контрольної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роботи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розділу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«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Механічні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хвилі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» (6 задач)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5"/>
              </a:rPr>
              <a:t>https://www.youtube.com/watch?v=T7Jl50F9Bi4</a:t>
            </a:r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uk-UA" b="1" dirty="0">
                <a:solidFill>
                  <a:srgbClr val="0F0F0F"/>
                </a:solidFill>
                <a:latin typeface="Roboto" panose="02000000000000000000" pitchFamily="2" charset="0"/>
              </a:rPr>
              <a:t>5.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b="1" i="0" dirty="0" smtClean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ЗАДАЧІ: Механічні хвилі. Звук. Амплітуда. Період. Частота | Фізика: Задачі Легко</a:t>
            </a:r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6"/>
              </a:rPr>
              <a:t>https://www.youtube.com/watch?v=6lou03ajnuc</a:t>
            </a:r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ru-RU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ru-RU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244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C3F93-384E-4AF3-A5DA-93F42A78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74" y="777779"/>
            <a:ext cx="7543800" cy="7484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2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відео: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305DC-4ECF-4014-B0DD-0DF83FCC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pPr marL="0" indent="0">
              <a:buNone/>
            </a:pPr>
            <a:r>
              <a:rPr lang="ru-RU" sz="20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НМТ</a:t>
            </a:r>
          </a:p>
          <a:p>
            <a:pPr algn="ctr"/>
            <a:r>
              <a:rPr lang="ru-RU" b="1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</a:t>
            </a:r>
            <a:r>
              <a:rPr lang="en-US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2"/>
              </a:rPr>
              <a:t>https://www.youtube.com/watch?v=vNnIgiG-pvs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7</a:t>
            </a:r>
            <a:r>
              <a:rPr lang="uk-UA" dirty="0"/>
              <a:t>.  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Звукові хвилі. Інфразвук та ультразвук</a:t>
            </a:r>
          </a:p>
          <a:p>
            <a:pPr algn="ctr"/>
            <a:r>
              <a:rPr lang="en-US" dirty="0">
                <a:hlinkClick r:id="rId3"/>
              </a:rPr>
              <a:t>https://www.youtube.com/watch?v=KPEbHaqzEcE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8</a:t>
            </a:r>
            <a:r>
              <a:rPr lang="uk-UA" dirty="0"/>
              <a:t>.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Механічні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хвилі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Дві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задачі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endParaRPr lang="ru-RU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4"/>
              </a:rPr>
              <a:t>https://www.youtube.com/watch?v=m_EdMvDhZ8k</a:t>
            </a:r>
            <a:endParaRPr lang="ru-RU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9.</a:t>
            </a: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Задачі на механічні коливання-3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5"/>
              </a:rPr>
              <a:t>https://www.youtube.com/watch?v=D87vDP48qmo</a:t>
            </a:r>
            <a:endParaRPr lang="ru-RU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4319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24388-3873-4F53-B1C5-74C666ED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Пройти узагальнюючий тест за посиланням: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01965-2615-4C9A-805F-CCCBD450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02124"/>
                </a:solidFill>
                <a:effectLst/>
                <a:latin typeface="docs-Roboto"/>
              </a:rPr>
              <a:t>1.Узагальнюючий тест з теми </a:t>
            </a:r>
            <a:r>
              <a:rPr lang="uk-UA" b="0" i="0" dirty="0" smtClean="0">
                <a:solidFill>
                  <a:srgbClr val="202124"/>
                </a:solidFill>
                <a:effectLst/>
                <a:latin typeface="docs-Roboto"/>
              </a:rPr>
              <a:t>: «Механічні</a:t>
            </a:r>
            <a:r>
              <a:rPr lang="uk-UA" b="0" i="0" dirty="0">
                <a:solidFill>
                  <a:srgbClr val="202124"/>
                </a:solidFill>
                <a:effectLst/>
                <a:latin typeface="docs-Roboto"/>
              </a:rPr>
              <a:t> коливання і </a:t>
            </a:r>
            <a:r>
              <a:rPr lang="uk-UA" b="0" i="0" dirty="0" smtClean="0">
                <a:solidFill>
                  <a:srgbClr val="202124"/>
                </a:solidFill>
                <a:effectLst/>
                <a:latin typeface="docs-Roboto"/>
              </a:rPr>
              <a:t>хвилі»</a:t>
            </a:r>
            <a:endParaRPr lang="uk-UA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marL="0" indent="0">
              <a:buNone/>
            </a:pPr>
            <a:r>
              <a:rPr lang="ru-RU" b="0" i="0" dirty="0" err="1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Кількість</a:t>
            </a:r>
            <a:r>
              <a:rPr lang="ru-RU" b="0" i="0" dirty="0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0" i="0" dirty="0" err="1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завдань</a:t>
            </a:r>
            <a:r>
              <a:rPr lang="ru-RU" b="0" i="0" dirty="0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:</a:t>
            </a:r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41(60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балів</a:t>
            </a:r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  <a:endParaRPr lang="uk-UA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https://docs.google.com/forms/d/1aWiVpjnmFGQudTlV4JkaaQ5HNUSUB-KLwzox36gP7BM/edit</a:t>
            </a:r>
            <a:endParaRPr lang="uk-UA" dirty="0"/>
          </a:p>
          <a:p>
            <a:pPr marL="0" indent="0">
              <a:buNone/>
            </a:pPr>
            <a:r>
              <a:rPr lang="ru-RU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2.Тема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Механічні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коливання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хвилі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 err="1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Кількість</a:t>
            </a:r>
            <a:r>
              <a:rPr lang="ru-RU" b="0" i="0" dirty="0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0" i="0" dirty="0" err="1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завдань</a:t>
            </a:r>
            <a:r>
              <a:rPr lang="ru-RU" b="0" i="0" dirty="0">
                <a:solidFill>
                  <a:srgbClr val="35866E"/>
                </a:solidFill>
                <a:effectLst/>
                <a:latin typeface="Century Gothic" panose="020B0502020202020204" pitchFamily="34" charset="0"/>
              </a:rPr>
              <a:t>:</a:t>
            </a:r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94</a:t>
            </a:r>
            <a:endParaRPr lang="uk-UA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dirty="0">
                <a:hlinkClick r:id="rId3"/>
              </a:rPr>
              <a:t>https://zno.osvita.ua/physics/tag-mehanichni_kolivannya_ta_hvili/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3949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85F7-D68D-4C74-A5C1-F1849321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286603"/>
            <a:ext cx="8934275" cy="380722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Підготували: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фізики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Мирноградської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ТГ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Стоволос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 Олександрівна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(ЗОШ І-ІІІ ст. №8),</a:t>
            </a:r>
            <a:b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Ковальова Людмила Олександрівна (ЗОШ І-ІІІ ст. №5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ім.Валерія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Доценка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C198AA-9D97-42AB-AA7B-9ECCCF4A1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6202" y="3893289"/>
            <a:ext cx="1535184" cy="2145381"/>
          </a:xfrm>
        </p:spPr>
      </p:pic>
    </p:spTree>
    <p:extLst>
      <p:ext uri="{BB962C8B-B14F-4D97-AF65-F5344CB8AC3E}">
        <p14:creationId xmlns:p14="http://schemas.microsoft.com/office/powerpoint/2010/main" val="48065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70493"/>
            <a:ext cx="7465363" cy="3975004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Рецензент:                                       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Сичова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Семенівна - учитель фізики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ЗОШ І-ІІІ ст.№5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ім.Валерія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Доценка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керівник МПМК учителів фізики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Мирноградської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Запропоновані матеріали та завдання охоплюють всю тему «Механічні коливання і хвилі» програми середньої школи.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можна використати для усного опитування на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проведення короткочасних і більш тривалих самостійних робіт, для тематичного оцінювання досягнень учнів за даною темою та під час підготовки учнів до ЗНО чи НМТ.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Для учителів та учнів загальноосвітніх шкіл.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5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55AF110-E9F0-48A3-AA94-A5EDE74E142A}"/>
              </a:ext>
            </a:extLst>
          </p:cNvPr>
          <p:cNvSpPr/>
          <p:nvPr/>
        </p:nvSpPr>
        <p:spPr>
          <a:xfrm>
            <a:off x="5030220" y="3957646"/>
            <a:ext cx="4044099" cy="2385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11CDC4-77C5-43C6-97E2-2AEB6220A24E}"/>
              </a:ext>
            </a:extLst>
          </p:cNvPr>
          <p:cNvSpPr/>
          <p:nvPr/>
        </p:nvSpPr>
        <p:spPr>
          <a:xfrm>
            <a:off x="5030220" y="1417638"/>
            <a:ext cx="4044099" cy="23104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C18E2A-1E9D-496E-BD58-A6277C2A8C17}"/>
              </a:ext>
            </a:extLst>
          </p:cNvPr>
          <p:cNvSpPr/>
          <p:nvPr/>
        </p:nvSpPr>
        <p:spPr>
          <a:xfrm>
            <a:off x="182979" y="3957646"/>
            <a:ext cx="4747827" cy="2385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2FA6A9-D2ED-466A-B503-3372771B20EC}"/>
              </a:ext>
            </a:extLst>
          </p:cNvPr>
          <p:cNvSpPr/>
          <p:nvPr/>
        </p:nvSpPr>
        <p:spPr>
          <a:xfrm>
            <a:off x="182979" y="1417638"/>
            <a:ext cx="4747827" cy="23104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9" y="104425"/>
            <a:ext cx="7848286" cy="929531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Амплітуда, </a:t>
            </a:r>
            <a:r>
              <a:rPr lang="uk-UA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період,частота</a:t>
            </a: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фаза коливань.</a:t>
            </a:r>
            <a:endParaRPr sz="32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BD7E4C-0A7E-47BA-99DE-A6A96E94C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73" y="1559489"/>
            <a:ext cx="4465024" cy="20267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2B436C-BE05-4CE2-B0CD-5B5295EF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74" y="4153884"/>
            <a:ext cx="4465024" cy="203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D3ED73-4621-4EAE-AAFA-0B279A1C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89" y="1559488"/>
            <a:ext cx="3795132" cy="20267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F6675B-1632-4003-9B6C-BE03E48C9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889" y="4153884"/>
            <a:ext cx="3795132" cy="2039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15" y="270982"/>
            <a:ext cx="7543800" cy="109649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відео: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49" y="1845733"/>
            <a:ext cx="7880809" cy="426283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Гармонічні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| Шпаргалка ЗНО з </a:t>
            </a:r>
            <a:r>
              <a:rPr lang="ru-RU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фізики</a:t>
            </a:r>
            <a:endParaRPr lang="ru-RU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uk-UA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https://www.youtube.com/watch?v=ubfK4BNn058</a:t>
            </a:r>
            <a:endParaRPr lang="uk-UA" dirty="0"/>
          </a:p>
          <a:p>
            <a:pPr marL="0" indent="0" algn="ctr">
              <a:buNone/>
            </a:pPr>
            <a:endParaRPr lang="uk-U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uk-UA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Фізика. Гармонічні коливання.</a:t>
            </a: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https://www.youtube.com/watch?v=0bOTP-W1RYc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495C6-6D8F-4DCE-9543-A88EE97B7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7615" y="1845733"/>
            <a:ext cx="1043283" cy="1043283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D2CB4F5-7D3E-4E4A-BC89-D6116FD68125}"/>
              </a:ext>
            </a:extLst>
          </p:cNvPr>
          <p:cNvSpPr/>
          <p:nvPr/>
        </p:nvSpPr>
        <p:spPr>
          <a:xfrm>
            <a:off x="4218495" y="2235851"/>
            <a:ext cx="499620" cy="644999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EFAAD970-344D-4F9C-8BFF-4CE39EF9DD77}"/>
              </a:ext>
            </a:extLst>
          </p:cNvPr>
          <p:cNvSpPr/>
          <p:nvPr/>
        </p:nvSpPr>
        <p:spPr>
          <a:xfrm>
            <a:off x="4258794" y="3977150"/>
            <a:ext cx="499620" cy="644999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C0C38C-4949-4BF7-848B-448FB41CA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1483" y="4734613"/>
            <a:ext cx="755763" cy="755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988DD9-BF0F-4BDC-BCC2-A993800A3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643" y="835925"/>
            <a:ext cx="7463672" cy="4028305"/>
          </a:xfrm>
        </p:spPr>
      </p:pic>
    </p:spTree>
    <p:extLst>
      <p:ext uri="{BB962C8B-B14F-4D97-AF65-F5344CB8AC3E}">
        <p14:creationId xmlns:p14="http://schemas.microsoft.com/office/powerpoint/2010/main" val="497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Вільні й вимушені коливання.</a:t>
            </a:r>
            <a:endParaRPr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08" y="846138"/>
            <a:ext cx="820131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Вільні коливання - </a:t>
            </a:r>
            <a:r>
              <a:rPr lang="uk-UA" sz="2100" b="1" i="1" dirty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uk-UA" sz="2100" dirty="0"/>
              <a:t>е </a:t>
            </a:r>
            <a:r>
              <a:rPr lang="uk-UA" sz="2100" b="1" dirty="0"/>
              <a:t>коливання, що виникають після одноразового виведення системи з рівноваги</a:t>
            </a:r>
            <a:r>
              <a:rPr lang="uk-UA" sz="2100" dirty="0"/>
              <a:t> і </a:t>
            </a:r>
            <a:r>
              <a:rPr lang="uk-UA" sz="2100" b="1" dirty="0"/>
              <a:t>тривають під дією внутрішніх сил</a:t>
            </a:r>
            <a:r>
              <a:rPr lang="uk-UA" sz="2100" dirty="0"/>
              <a:t>.</a:t>
            </a:r>
          </a:p>
          <a:p>
            <a:pPr marL="0" indent="0" algn="just">
              <a:buNone/>
            </a:pPr>
            <a:r>
              <a:rPr lang="uk-UA" sz="2100" dirty="0"/>
              <a:t>Приклад: гойдалка, яку штовхнули один раз і вона коливається сама.</a:t>
            </a:r>
          </a:p>
          <a:p>
            <a:pPr marL="0" indent="0" algn="just">
              <a:buNone/>
            </a:pPr>
            <a:r>
              <a:rPr lang="uk-UA" sz="2100" b="1" i="1" dirty="0"/>
              <a:t>Характеристики:</a:t>
            </a:r>
            <a:endParaRPr lang="uk-UA" sz="2100" i="1" dirty="0"/>
          </a:p>
          <a:p>
            <a:pPr marL="0" indent="0" algn="just">
              <a:buNone/>
            </a:pPr>
            <a:r>
              <a:rPr lang="uk-UA" sz="2100" dirty="0"/>
              <a:t> Мають </a:t>
            </a:r>
            <a:r>
              <a:rPr lang="uk-UA" sz="2100" b="1" dirty="0"/>
              <a:t>власну частоту</a:t>
            </a:r>
            <a:r>
              <a:rPr lang="uk-UA" sz="2100" dirty="0"/>
              <a:t> (визначається параметрами системи).</a:t>
            </a:r>
          </a:p>
          <a:p>
            <a:pPr marL="0" indent="0" algn="just">
              <a:buNone/>
            </a:pPr>
            <a:r>
              <a:rPr lang="uk-UA" sz="2100" dirty="0"/>
              <a:t> Якщо немає тертя, амплітуда не змінюється.</a:t>
            </a:r>
          </a:p>
          <a:p>
            <a:pPr marL="0" indent="0" algn="just">
              <a:buNone/>
            </a:pPr>
            <a:r>
              <a:rPr lang="uk-UA" sz="2100" dirty="0"/>
              <a:t> Зазвичай на практиці амплітуда поступово зменшується через опір середовища → </a:t>
            </a:r>
            <a:r>
              <a:rPr lang="uk-UA" sz="2100" b="1" dirty="0"/>
              <a:t>згасаючі коливання</a:t>
            </a:r>
            <a:r>
              <a:rPr lang="uk-UA" sz="2100" dirty="0"/>
              <a:t>.</a:t>
            </a:r>
          </a:p>
          <a:p>
            <a:endParaRPr dirty="0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51D675D5-4538-4110-89C4-1C35D15459B2}"/>
              </a:ext>
            </a:extLst>
          </p:cNvPr>
          <p:cNvSpPr/>
          <p:nvPr/>
        </p:nvSpPr>
        <p:spPr>
          <a:xfrm>
            <a:off x="272197" y="3344277"/>
            <a:ext cx="245097" cy="263951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27B9073A-8011-4899-85DB-4E3D2E7DAE06}"/>
              </a:ext>
            </a:extLst>
          </p:cNvPr>
          <p:cNvSpPr/>
          <p:nvPr/>
        </p:nvSpPr>
        <p:spPr>
          <a:xfrm>
            <a:off x="271015" y="3829247"/>
            <a:ext cx="245097" cy="263951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251D4A23-4AC0-40B5-B8CC-4C81548228E5}"/>
              </a:ext>
            </a:extLst>
          </p:cNvPr>
          <p:cNvSpPr/>
          <p:nvPr/>
        </p:nvSpPr>
        <p:spPr>
          <a:xfrm>
            <a:off x="272196" y="2896777"/>
            <a:ext cx="245097" cy="263951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5E40A9-71B4-41B3-A088-610B21B0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62" y="4184680"/>
            <a:ext cx="1979629" cy="21041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uk-UA" sz="4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Вільні й вимушені коливання.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6" y="8461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2. Вимушені коливання</a:t>
            </a:r>
          </a:p>
          <a:p>
            <a:pPr marL="0" indent="0"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коливання, що підтримуються зовнішньою періодичною силою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гойдалка, яку регулярно штовхають з певною частотою.</a:t>
            </a:r>
          </a:p>
          <a:p>
            <a:pPr marL="0" indent="0">
              <a:buNone/>
            </a:pP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Характеристики: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вимушених коливань = частоті зовнішнього впливу.</a:t>
            </a:r>
          </a:p>
          <a:p>
            <a:pPr marL="0" indent="0"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збігу частоти зовнішньої сили з власною частотою системи спостерігається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різке зростання амплітуди.</a:t>
            </a:r>
          </a:p>
          <a:p>
            <a:pPr marL="0" indent="0"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 залежить від близькості частоти до резонансної.</a:t>
            </a:r>
          </a:p>
          <a:p>
            <a:endParaRPr dirty="0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51D675D5-4538-4110-89C4-1C35D15459B2}"/>
              </a:ext>
            </a:extLst>
          </p:cNvPr>
          <p:cNvSpPr/>
          <p:nvPr/>
        </p:nvSpPr>
        <p:spPr>
          <a:xfrm>
            <a:off x="252166" y="3263441"/>
            <a:ext cx="245097" cy="263951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27B9073A-8011-4899-85DB-4E3D2E7DAE06}"/>
              </a:ext>
            </a:extLst>
          </p:cNvPr>
          <p:cNvSpPr/>
          <p:nvPr/>
        </p:nvSpPr>
        <p:spPr>
          <a:xfrm>
            <a:off x="252164" y="4055882"/>
            <a:ext cx="245097" cy="263951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251D4A23-4AC0-40B5-B8CC-4C81548228E5}"/>
              </a:ext>
            </a:extLst>
          </p:cNvPr>
          <p:cNvSpPr/>
          <p:nvPr/>
        </p:nvSpPr>
        <p:spPr>
          <a:xfrm>
            <a:off x="252166" y="2784442"/>
            <a:ext cx="245097" cy="263951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3E85FE-1C46-44EC-A97C-591BA1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727" y="4276459"/>
            <a:ext cx="1734531" cy="20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rId2"/>
            <a:extLst>
              <a:ext uri="{FF2B5EF4-FFF2-40B4-BE49-F238E27FC236}">
                <a16:creationId xmlns:a16="http://schemas.microsoft.com/office/drawing/2014/main" id="{547640AF-8AB7-4E69-8D5C-383E51A61028}"/>
              </a:ext>
            </a:extLst>
          </p:cNvPr>
          <p:cNvSpPr/>
          <p:nvPr/>
        </p:nvSpPr>
        <p:spPr>
          <a:xfrm>
            <a:off x="273377" y="902829"/>
            <a:ext cx="8729221" cy="5318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200" dirty="0">
              <a:hlinkClick r:id="rId2"/>
            </a:endParaRPr>
          </a:p>
          <a:p>
            <a:pPr algn="ctr"/>
            <a:endParaRPr lang="uk-UA" sz="3200" dirty="0">
              <a:hlinkClick r:id="rId2"/>
            </a:endParaRPr>
          </a:p>
          <a:p>
            <a:pPr algn="ctr"/>
            <a:endParaRPr lang="uk-UA" sz="3200" dirty="0">
              <a:hlinkClick r:id="rId2"/>
            </a:endParaRPr>
          </a:p>
          <a:p>
            <a:pPr algn="ctr"/>
            <a:endParaRPr lang="uk-UA" sz="3200" dirty="0">
              <a:hlinkClick r:id="rId2"/>
            </a:endParaRPr>
          </a:p>
          <a:p>
            <a:pPr algn="ctr"/>
            <a:endParaRPr lang="uk-UA" sz="3200" dirty="0">
              <a:hlinkClick r:id="rId2"/>
            </a:endParaRPr>
          </a:p>
          <a:p>
            <a:pPr algn="ctr"/>
            <a:endParaRPr lang="uk-UA" sz="3200" dirty="0">
              <a:hlinkClick r:id="rId2"/>
            </a:endParaRPr>
          </a:p>
          <a:p>
            <a:pPr algn="ctr"/>
            <a:r>
              <a:rPr lang="en-US" sz="2000" dirty="0">
                <a:hlinkClick r:id="rId2"/>
              </a:rPr>
              <a:t>https://www.youtube.com/watch?v=0LLPQadu4rA</a:t>
            </a:r>
            <a:endParaRPr lang="uk-UA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FF789-457E-4A35-BE66-080E5E63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16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27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ru-RU" sz="27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27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Види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коливань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Фізичні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величини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характеризують</a:t>
            </a:r>
            <a:r>
              <a:rPr lang="ru-RU" sz="2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4CBCE-FE9B-45D2-8058-3BFB4B2F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3" y="180169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https://www.youtube.com/watch?v=bpfu1KB1MfA</a:t>
            </a:r>
            <a:endParaRPr lang="uk-UA" dirty="0"/>
          </a:p>
          <a:p>
            <a:pPr marL="0" indent="0">
              <a:buNone/>
            </a:pPr>
            <a:endParaRPr lang="ru-RU" sz="2000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✨ ЗАДАЧІ: </a:t>
            </a:r>
            <a:r>
              <a:rPr lang="ru-RU" sz="1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Гармонічні</a:t>
            </a: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коливання</a:t>
            </a: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Амплітуда</a:t>
            </a: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Період</a:t>
            </a: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 Частота | </a:t>
            </a:r>
            <a:r>
              <a:rPr lang="ru-RU" sz="1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Фізика</a:t>
            </a: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u-RU" sz="1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Задачі</a:t>
            </a:r>
            <a:r>
              <a:rPr lang="ru-RU" sz="1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Легко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20FB7-C749-46D5-89A4-DD32830973AA}"/>
              </a:ext>
            </a:extLst>
          </p:cNvPr>
          <p:cNvSpPr txBox="1"/>
          <p:nvPr/>
        </p:nvSpPr>
        <p:spPr>
          <a:xfrm>
            <a:off x="895546" y="256497"/>
            <a:ext cx="7131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відео:</a:t>
            </a:r>
            <a:endParaRPr lang="uk-UA" sz="3600" b="1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B6DA8812-F517-4ED6-9612-465E942D6BE9}"/>
              </a:ext>
            </a:extLst>
          </p:cNvPr>
          <p:cNvSpPr/>
          <p:nvPr/>
        </p:nvSpPr>
        <p:spPr>
          <a:xfrm>
            <a:off x="4190215" y="1585211"/>
            <a:ext cx="565608" cy="659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A27769C-8C16-4551-A77D-810B010F5953}"/>
              </a:ext>
            </a:extLst>
          </p:cNvPr>
          <p:cNvSpPr/>
          <p:nvPr/>
        </p:nvSpPr>
        <p:spPr>
          <a:xfrm>
            <a:off x="4190215" y="3855563"/>
            <a:ext cx="565608" cy="9835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A72818-147A-406F-B4DA-FB286A14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454" y="1585211"/>
            <a:ext cx="725918" cy="7259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771A56-9C43-4B19-A9C7-6F9BEA72C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454" y="4196332"/>
            <a:ext cx="725918" cy="7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987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1496</TotalTime>
  <Words>674</Words>
  <Application>Microsoft Office PowerPoint</Application>
  <PresentationFormat>Екран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docs-Roboto</vt:lpstr>
      <vt:lpstr>Roboto</vt:lpstr>
      <vt:lpstr>Times New Roman</vt:lpstr>
      <vt:lpstr>Ретро</vt:lpstr>
      <vt:lpstr>Механічні коливання і хвилі</vt:lpstr>
      <vt:lpstr>Зміст</vt:lpstr>
      <vt:lpstr>Гармонічні коливання.</vt:lpstr>
      <vt:lpstr>Амплітуда, період,частота, фаза коливань.</vt:lpstr>
      <vt:lpstr>Посилання на відео:</vt:lpstr>
      <vt:lpstr>Презентація PowerPoint</vt:lpstr>
      <vt:lpstr>Вільні й вимушені коливання.</vt:lpstr>
      <vt:lpstr>Вільні й вимушені коливання.</vt:lpstr>
      <vt:lpstr>  Коливання. Види коливань. Фізичні величини, що характеризують коливання </vt:lpstr>
      <vt:lpstr>Перетворення енергії в гармонічних коливаннях. Резонанс. </vt:lpstr>
      <vt:lpstr>Перетворення енергії в гармонічних коливаннях. Резонанс. </vt:lpstr>
      <vt:lpstr>Посилання на відео:</vt:lpstr>
      <vt:lpstr>Поширення механічних коливань у пружних середовищах</vt:lpstr>
      <vt:lpstr>Поширення механічних коливань у пружних середовищах</vt:lpstr>
      <vt:lpstr>Поперечні і поздовжні хвилі.</vt:lpstr>
      <vt:lpstr>Презентація PowerPoint</vt:lpstr>
      <vt:lpstr>Презентація PowerPoint</vt:lpstr>
      <vt:lpstr>   Зв’язок між довжиною хвилі, швидкістю її поширення та періодом (частотою).  </vt:lpstr>
      <vt:lpstr>Презентація PowerPoint</vt:lpstr>
      <vt:lpstr>Посилання на відео: </vt:lpstr>
      <vt:lpstr>Звукові хвилі. Швидкість поширення звуку.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Посилання на відео:</vt:lpstr>
      <vt:lpstr>Посилання на відео:</vt:lpstr>
      <vt:lpstr>Пройти узагальнюючий тест за посиланням:</vt:lpstr>
      <vt:lpstr> Підготували:                       вчителі фізики Мирноградської  ТГ                                     Стоволос Вікторія Олександрівна (ЗОШ І-ІІІ ст. №8),                    Ковальова Людмила Олександрівна (ЗОШ І-ІІІ ст. №5 ім.Валерія Доценка)  </vt:lpstr>
      <vt:lpstr>Рецензент:                                        Сичова Тетяна Семенівна - учитель фізики                                                              ЗОШ І-ІІІ ст.№5 ім.Валерія  Доценка,                                                              керівник МПМК учителів фізики Мирноградської ТГ                 Запропоновані матеріали та завдання охоплюють всю тему «Механічні коливання і хвилі» програми середньої школи. Їх можна використати для усного опитування на уроці, проведення короткочасних і більш тривалих самостійних робіт, для тематичного оцінювання досягнень учнів за даною темою та під час підготовки учнів до ЗНО чи НМТ.                  Для учителів та учнів загальноосвітніх шкіл.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Механічні коливання і хвилі</dc:title>
  <dc:subject/>
  <dc:creator>Пользователь</dc:creator>
  <cp:keywords/>
  <dc:description>generated using python-pptx</dc:description>
  <cp:lastModifiedBy>User</cp:lastModifiedBy>
  <cp:revision>24</cp:revision>
  <dcterms:created xsi:type="dcterms:W3CDTF">2013-01-27T09:14:16Z</dcterms:created>
  <dcterms:modified xsi:type="dcterms:W3CDTF">2025-05-21T11:16:55Z</dcterms:modified>
  <cp:category/>
</cp:coreProperties>
</file>