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257" r:id="rId3"/>
    <p:sldId id="308" r:id="rId4"/>
    <p:sldId id="309" r:id="rId5"/>
    <p:sldId id="310" r:id="rId6"/>
    <p:sldId id="273" r:id="rId7"/>
    <p:sldId id="274" r:id="rId8"/>
    <p:sldId id="261" r:id="rId9"/>
    <p:sldId id="262" r:id="rId10"/>
    <p:sldId id="263" r:id="rId11"/>
    <p:sldId id="303" r:id="rId12"/>
    <p:sldId id="302" r:id="rId13"/>
    <p:sldId id="264" r:id="rId14"/>
    <p:sldId id="304" r:id="rId15"/>
    <p:sldId id="305" r:id="rId16"/>
    <p:sldId id="306" r:id="rId17"/>
    <p:sldId id="307" r:id="rId18"/>
    <p:sldId id="297" r:id="rId19"/>
    <p:sldId id="298" r:id="rId20"/>
    <p:sldId id="258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5F6ECD5-964F-4590-AF22-056EBE10CF41}">
          <p14:sldIdLst>
            <p14:sldId id="256"/>
            <p14:sldId id="257"/>
            <p14:sldId id="308"/>
            <p14:sldId id="309"/>
            <p14:sldId id="310"/>
          </p14:sldIdLst>
        </p14:section>
        <p14:section name="Раздел без заголовка" id="{CA47D986-131E-4C9C-BF3C-79AF69A118E0}">
          <p14:sldIdLst>
            <p14:sldId id="273"/>
            <p14:sldId id="274"/>
            <p14:sldId id="261"/>
            <p14:sldId id="262"/>
            <p14:sldId id="263"/>
            <p14:sldId id="303"/>
            <p14:sldId id="302"/>
            <p14:sldId id="264"/>
            <p14:sldId id="304"/>
            <p14:sldId id="305"/>
            <p14:sldId id="306"/>
            <p14:sldId id="307"/>
            <p14:sldId id="297"/>
            <p14:sldId id="298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0374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3671888"/>
            <a:ext cx="6048375" cy="1109662"/>
          </a:xfrm>
        </p:spPr>
        <p:txBody>
          <a:bodyPr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68313" y="4532313"/>
            <a:ext cx="6048375" cy="696912"/>
          </a:xfrm>
        </p:spPr>
        <p:txBody>
          <a:bodyPr/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8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71259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76338" y="2492375"/>
            <a:ext cx="3744912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3650" y="2492375"/>
            <a:ext cx="3746500" cy="395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508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6525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124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13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97915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57557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234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0388" y="1984375"/>
            <a:ext cx="1909762" cy="4467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76338" y="1984375"/>
            <a:ext cx="5581650" cy="4467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2453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87450" y="1984375"/>
            <a:ext cx="65532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6338" y="2492375"/>
            <a:ext cx="7643812" cy="395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6w77S5FFig&amp;list=PLNh7yDWmHUlvKTX4cIE3ZHV3g5Byvc8KG&amp;index=12" TargetMode="External"/><Relationship Id="rId2" Type="http://schemas.openxmlformats.org/officeDocument/2006/relationships/hyperlink" Target="https://www.youtube.com/watch?v=-Xny5FHGsFA&amp;list=PLsWyMT6uUTrcAQBUx6IExJkGI5twapITV&amp;index=4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scak.cz/data/android/physicsatschool/template.php?s=ac_matematika&amp;l=ua" TargetMode="External"/><Relationship Id="rId2" Type="http://schemas.openxmlformats.org/officeDocument/2006/relationships/hyperlink" Target="https://www.vascak.cz/data/android/physicsatschool/template.php?f=ele_elmg&amp;l=ua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vascak.cz/data/android/physicsatschool/template.php?s=ac_rlc_ser&amp;l=ua" TargetMode="External"/><Relationship Id="rId4" Type="http://schemas.openxmlformats.org/officeDocument/2006/relationships/hyperlink" Target="https://www.vascak.cz/data/android/physicsatschool/template.php?s=ac_rlc_par&amp;l=ua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5fsZ_mAee4" TargetMode="External"/><Relationship Id="rId2" Type="http://schemas.openxmlformats.org/officeDocument/2006/relationships/hyperlink" Target="https://www.youtube.com/watch?v=q3441qdx13Y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pkl3ZjJ_auU" TargetMode="External"/><Relationship Id="rId4" Type="http://schemas.openxmlformats.org/officeDocument/2006/relationships/hyperlink" Target="https://www.youtube.com/watch?v=O54KjiTqnV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zno.osvita.ua/physics/tag-elektromagnitni_kolivannya_ta_hvili/" TargetMode="External"/><Relationship Id="rId2" Type="http://schemas.openxmlformats.org/officeDocument/2006/relationships/hyperlink" Target="https://www.iznotest.info/elektromagnitni-kolivannya-i-hvili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15616" y="332656"/>
            <a:ext cx="7848872" cy="936104"/>
          </a:xfrm>
          <a:noFill/>
        </p:spPr>
        <p:txBody>
          <a:bodyPr/>
          <a:lstStyle/>
          <a:p>
            <a:r>
              <a:rPr lang="uk-UA" alt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 30. Вільні електромагнітні  </a:t>
            </a:r>
            <a:br>
              <a:rPr lang="uk-UA" alt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altLang="ru-RU" sz="3600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коливання</a:t>
            </a:r>
            <a:endParaRPr lang="uk-UA" altLang="ru-RU" sz="4000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51920" y="5157192"/>
            <a:ext cx="5025677" cy="12961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uk-UA" altLang="ru-RU" sz="3200" dirty="0" smtClean="0">
                <a:latin typeface="Monotype Corsiva" panose="03010101010201010101" pitchFamily="66" charset="0"/>
              </a:rPr>
              <a:t>Ліцей № 35 ім. В. Шеймана</a:t>
            </a:r>
          </a:p>
          <a:p>
            <a:pPr>
              <a:lnSpc>
                <a:spcPct val="90000"/>
              </a:lnSpc>
            </a:pPr>
            <a:r>
              <a:rPr lang="uk-UA" altLang="ru-RU" sz="3200" dirty="0" smtClean="0">
                <a:latin typeface="Monotype Corsiva" panose="03010101010201010101" pitchFamily="66" charset="0"/>
              </a:rPr>
              <a:t>Кравченко </a:t>
            </a:r>
            <a:r>
              <a:rPr lang="uk-UA" altLang="ru-RU" sz="3200" dirty="0">
                <a:latin typeface="Monotype Corsiva" panose="03010101010201010101" pitchFamily="66" charset="0"/>
              </a:rPr>
              <a:t>Л</a:t>
            </a:r>
            <a:r>
              <a:rPr lang="uk-UA" altLang="ru-RU" sz="3200" dirty="0" smtClean="0">
                <a:latin typeface="Monotype Corsiva" panose="03010101010201010101" pitchFamily="66" charset="0"/>
              </a:rPr>
              <a:t>ілія Вікторівна</a:t>
            </a:r>
            <a:endParaRPr lang="uk-UA" altLang="ru-RU" sz="3200" dirty="0"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76672"/>
            <a:ext cx="7914456" cy="649288"/>
          </a:xfrm>
        </p:spPr>
        <p:txBody>
          <a:bodyPr/>
          <a:lstStyle/>
          <a:p>
            <a:r>
              <a:rPr lang="uk-UA" altLang="ru-RU" sz="2400" b="1" dirty="0"/>
              <a:t>Вільними електромагнітними коливаннями (ЕМК)</a:t>
            </a:r>
            <a:endParaRPr lang="uk-UA" altLang="ru-RU" sz="2400" b="1" dirty="0"/>
          </a:p>
        </p:txBody>
      </p:sp>
      <p:pic>
        <p:nvPicPr>
          <p:cNvPr id="1026" name="Picture 2" descr="Коливальний контур | Visual TA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001" y="1700808"/>
            <a:ext cx="3810000" cy="312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86860"/>
            <a:ext cx="477202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51920" y="476672"/>
            <a:ext cx="4896544" cy="649288"/>
          </a:xfrm>
        </p:spPr>
        <p:txBody>
          <a:bodyPr/>
          <a:lstStyle/>
          <a:p>
            <a:r>
              <a:rPr lang="uk-UA" altLang="ru-RU" sz="2400" b="1" dirty="0"/>
              <a:t>Рівняння та графіки коливань. </a:t>
            </a:r>
            <a:endParaRPr lang="uk-UA" altLang="ru-RU" sz="24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1484784"/>
            <a:ext cx="7536217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9758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76672"/>
            <a:ext cx="7914456" cy="649288"/>
          </a:xfrm>
        </p:spPr>
        <p:txBody>
          <a:bodyPr/>
          <a:lstStyle/>
          <a:p>
            <a:r>
              <a:rPr lang="uk-UA" altLang="ru-RU" sz="2400" b="1" dirty="0"/>
              <a:t>Вільними електромагнітними коливаннями (ЕМК)</a:t>
            </a:r>
            <a:endParaRPr lang="uk-UA" altLang="ru-RU" sz="24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285738"/>
            <a:ext cx="7024836" cy="498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630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1043608" y="476672"/>
            <a:ext cx="7914456" cy="649288"/>
          </a:xfrm>
        </p:spPr>
        <p:txBody>
          <a:bodyPr/>
          <a:lstStyle/>
          <a:p>
            <a:r>
              <a:rPr lang="uk-UA" altLang="ru-RU" sz="2400" b="1" dirty="0"/>
              <a:t>Вільними електромагнітними коливаннями (ЕМК)</a:t>
            </a:r>
            <a:endParaRPr lang="uk-UA" altLang="ru-RU" sz="24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1649759"/>
            <a:ext cx="8402637" cy="431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286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476672"/>
            <a:ext cx="3384376" cy="508000"/>
          </a:xfrm>
        </p:spPr>
        <p:txBody>
          <a:bodyPr/>
          <a:lstStyle/>
          <a:p>
            <a:r>
              <a:rPr lang="uk-UA" b="1" dirty="0" smtClean="0"/>
              <a:t>Відео - теорія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2"/>
            <a:ext cx="8064896" cy="2664296"/>
          </a:xfrm>
        </p:spPr>
        <p:txBody>
          <a:bodyPr/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https://www.youtube.com/watch?v=-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Xny5FHGsFA&amp;list=PLsWyMT6uUTrcAQBUx6IExJkGI5twapITV&amp;index=44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www.youtube.com/watch?v=f6w77S5FFig&amp;list=PLNh7yDWmHUlvKTX4cIE3ZHV3g5Byvc8KG&amp;index=12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584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0657" y="548680"/>
            <a:ext cx="4968552" cy="508000"/>
          </a:xfrm>
        </p:spPr>
        <p:txBody>
          <a:bodyPr/>
          <a:lstStyle/>
          <a:p>
            <a:r>
              <a:rPr lang="uk-UA" b="1" dirty="0" smtClean="0"/>
              <a:t>Симуляція - теорія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628800"/>
            <a:ext cx="7643812" cy="3959225"/>
          </a:xfrm>
        </p:spPr>
        <p:txBody>
          <a:bodyPr/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www.vascak.cz/data/android/physicsatschool/template.php?f=ele_elmg&amp;l=ua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www.vascak.cz/data/android/physicsatschool/template.php?s=ac_matematika&amp;l=ua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www.vascak.cz/data/android/physicsatschool/template.php?s=ac_rlc_par&amp;l=ua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www.vascak.cz/data/android/physicsatschool/template.php?s=ac_rlc_ser&amp;l=ua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185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620688"/>
            <a:ext cx="4207028" cy="508000"/>
          </a:xfrm>
        </p:spPr>
        <p:txBody>
          <a:bodyPr/>
          <a:lstStyle/>
          <a:p>
            <a:r>
              <a:rPr lang="uk-UA" b="1" dirty="0"/>
              <a:t>Приклади задач</a:t>
            </a:r>
            <a:endParaRPr lang="ru-RU" b="1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623395" y="1484784"/>
            <a:ext cx="7632848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53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9992" y="620688"/>
            <a:ext cx="4248944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323528" y="1786873"/>
            <a:ext cx="842493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8989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548680"/>
            <a:ext cx="4176936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608" y="1844824"/>
            <a:ext cx="7704856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290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548680"/>
            <a:ext cx="4176936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467544" y="1844824"/>
            <a:ext cx="820891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73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548680"/>
            <a:ext cx="4176936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467544" y="1700808"/>
            <a:ext cx="8424936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610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539552" y="1700808"/>
            <a:ext cx="8208912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072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48842"/>
            <a:ext cx="7488832" cy="4477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86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827584" y="1550134"/>
            <a:ext cx="7488832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553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7626212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5865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8024" y="404664"/>
            <a:ext cx="3960912" cy="508000"/>
          </a:xfrm>
        </p:spPr>
        <p:txBody>
          <a:bodyPr/>
          <a:lstStyle/>
          <a:p>
            <a:r>
              <a:rPr lang="uk-UA" b="1" dirty="0" smtClean="0"/>
              <a:t>Приклади задач</a:t>
            </a:r>
            <a:endParaRPr lang="uk-UA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88840"/>
            <a:ext cx="7587439" cy="2306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4788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620688"/>
            <a:ext cx="5760640" cy="508000"/>
          </a:xfrm>
        </p:spPr>
        <p:txBody>
          <a:bodyPr/>
          <a:lstStyle/>
          <a:p>
            <a:r>
              <a:rPr lang="uk-UA" b="1" dirty="0" smtClean="0"/>
              <a:t>Відео - приклади </a:t>
            </a:r>
            <a:r>
              <a:rPr lang="uk-UA" b="1" dirty="0"/>
              <a:t>задач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700809"/>
            <a:ext cx="7200800" cy="2304256"/>
          </a:xfrm>
        </p:spPr>
        <p:txBody>
          <a:bodyPr/>
          <a:lstStyle/>
          <a:p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www.youtube.com/watch?v=q3441qdx13Y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www.youtube.com/watch?v=e5fsZ_mAee4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www.youtube.com/watch?v=O54KjiTqnV0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www.youtube.com/watch?v=pkl3ZjJ_auU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alt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alt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911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1"/>
            <a:ext cx="8147868" cy="324036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r>
              <a:rPr lang="uk-UA" dirty="0" smtClean="0"/>
              <a:t>Тренувальні тести </a:t>
            </a:r>
          </a:p>
          <a:p>
            <a:pPr marL="0" indent="0">
              <a:buNone/>
            </a:pPr>
            <a:r>
              <a:rPr lang="uk-UA" dirty="0"/>
              <a:t>«Вільні електромагнітні коливання»</a:t>
            </a:r>
            <a:endParaRPr lang="uk-UA" dirty="0" smtClean="0"/>
          </a:p>
          <a:p>
            <a:pPr marL="0" indent="0">
              <a:buNone/>
            </a:pPr>
            <a:endParaRPr lang="uk-UA" dirty="0" smtClean="0"/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https://www.iznotest.info/elektromagnitni-kolivannya-i-hvili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/</a:t>
            </a:r>
            <a:endParaRPr lang="uk-UA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https://zno.osvita.ua/physics/tag-elektromagnitni_kolivannya_ta_hvili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uk-UA" sz="20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uk-UA" dirty="0"/>
          </a:p>
          <a:p>
            <a:pPr marL="0" indent="0">
              <a:buNone/>
            </a:pPr>
            <a:endParaRPr lang="uk-UA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283968" y="548680"/>
            <a:ext cx="364429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uk-UA" b="1" kern="0" smtClean="0"/>
              <a:t>Онлайн тести</a:t>
            </a:r>
            <a:endParaRPr lang="ru-RU" b="1" kern="0" dirty="0"/>
          </a:p>
        </p:txBody>
      </p:sp>
    </p:spTree>
    <p:extLst>
      <p:ext uri="{BB962C8B-B14F-4D97-AF65-F5344CB8AC3E}">
        <p14:creationId xmlns:p14="http://schemas.microsoft.com/office/powerpoint/2010/main" val="356868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44008" y="260648"/>
            <a:ext cx="4032994" cy="792162"/>
          </a:xfrm>
        </p:spPr>
        <p:txBody>
          <a:bodyPr/>
          <a:lstStyle/>
          <a:p>
            <a:r>
              <a:rPr lang="uk-UA" altLang="ru-RU" b="1" dirty="0" smtClean="0"/>
              <a:t>Бажаємо успіху</a:t>
            </a:r>
            <a:endParaRPr lang="ru-RU" altLang="ru-RU" b="1" dirty="0"/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79712" y="3861048"/>
            <a:ext cx="6985000" cy="1944216"/>
          </a:xfrm>
        </p:spPr>
        <p:txBody>
          <a:bodyPr/>
          <a:lstStyle/>
          <a:p>
            <a:pPr marL="0" indent="0" algn="ctr">
              <a:buNone/>
            </a:pPr>
            <a:r>
              <a:rPr lang="uk-UA" altLang="ru-RU" dirty="0" smtClean="0"/>
              <a:t>Використана література</a:t>
            </a:r>
          </a:p>
          <a:p>
            <a:pPr marL="0" indent="0">
              <a:buNone/>
            </a:pPr>
            <a:r>
              <a:rPr lang="uk-UA" alt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Струж</a:t>
            </a:r>
            <a:r>
              <a:rPr lang="uk-UA" alt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Н., Мацюк В. Фізика. Комплексна підготовка до ЗНО. - Т.: Підручники і посібники,2018.</a:t>
            </a:r>
            <a:endParaRPr lang="ru-RU" alt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rasivo">
  <a:themeElements>
    <a:clrScheme name="template 3">
      <a:dk1>
        <a:srgbClr val="4D4D4D"/>
      </a:dk1>
      <a:lt1>
        <a:srgbClr val="FFFFFF"/>
      </a:lt1>
      <a:dk2>
        <a:srgbClr val="4D4D4D"/>
      </a:dk2>
      <a:lt2>
        <a:srgbClr val="003399"/>
      </a:lt2>
      <a:accent1>
        <a:srgbClr val="66CCFF"/>
      </a:accent1>
      <a:accent2>
        <a:srgbClr val="3366FF"/>
      </a:accent2>
      <a:accent3>
        <a:srgbClr val="FFFFFF"/>
      </a:accent3>
      <a:accent4>
        <a:srgbClr val="404040"/>
      </a:accent4>
      <a:accent5>
        <a:srgbClr val="B8E2FF"/>
      </a:accent5>
      <a:accent6>
        <a:srgbClr val="2D5CE7"/>
      </a:accent6>
      <a:hlink>
        <a:srgbClr val="FFCC00"/>
      </a:hlink>
      <a:folHlink>
        <a:srgbClr val="DDDDDD"/>
      </a:folHlink>
    </a:clrScheme>
    <a:fontScheme name="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0099FF"/>
        </a:lt2>
        <a:accent1>
          <a:srgbClr val="003399"/>
        </a:accent1>
        <a:accent2>
          <a:srgbClr val="CCECFF"/>
        </a:accent2>
        <a:accent3>
          <a:srgbClr val="FFFFFF"/>
        </a:accent3>
        <a:accent4>
          <a:srgbClr val="404040"/>
        </a:accent4>
        <a:accent5>
          <a:srgbClr val="AAADCA"/>
        </a:accent5>
        <a:accent6>
          <a:srgbClr val="B9D6E7"/>
        </a:accent6>
        <a:hlink>
          <a:srgbClr val="6699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333333"/>
        </a:dk1>
        <a:lt1>
          <a:srgbClr val="FFFFFF"/>
        </a:lt1>
        <a:dk2>
          <a:srgbClr val="808080"/>
        </a:dk2>
        <a:lt2>
          <a:srgbClr val="003366"/>
        </a:lt2>
        <a:accent1>
          <a:srgbClr val="6699FF"/>
        </a:accent1>
        <a:accent2>
          <a:srgbClr val="990000"/>
        </a:accent2>
        <a:accent3>
          <a:srgbClr val="FFFFFF"/>
        </a:accent3>
        <a:accent4>
          <a:srgbClr val="2A2A2A"/>
        </a:accent4>
        <a:accent5>
          <a:srgbClr val="B8CAFF"/>
        </a:accent5>
        <a:accent6>
          <a:srgbClr val="8A0000"/>
        </a:accent6>
        <a:hlink>
          <a:srgbClr val="0066C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CC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E2FF"/>
        </a:accent5>
        <a:accent6>
          <a:srgbClr val="2D5CE7"/>
        </a:accent6>
        <a:hlink>
          <a:srgbClr val="FFCC00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3366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2D5C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CC0000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B90000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003399"/>
        </a:lt2>
        <a:accent1>
          <a:srgbClr val="6699FF"/>
        </a:accent1>
        <a:accent2>
          <a:srgbClr val="99CCFF"/>
        </a:accent2>
        <a:accent3>
          <a:srgbClr val="FFFFFF"/>
        </a:accent3>
        <a:accent4>
          <a:srgbClr val="404040"/>
        </a:accent4>
        <a:accent5>
          <a:srgbClr val="B8CAFF"/>
        </a:accent5>
        <a:accent6>
          <a:srgbClr val="8AB9E7"/>
        </a:accent6>
        <a:hlink>
          <a:srgbClr val="0099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krasivo</Template>
  <TotalTime>949</TotalTime>
  <Words>144</Words>
  <Application>Microsoft Office PowerPoint</Application>
  <PresentationFormat>Экран (4:3)</PresentationFormat>
  <Paragraphs>48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krasivo</vt:lpstr>
      <vt:lpstr>Тема 30. Вільні електромагнітні                                          коливання</vt:lpstr>
      <vt:lpstr>Вільними електромагнітними коливаннями (ЕМК)</vt:lpstr>
      <vt:lpstr>Рівняння та графіки коливань. </vt:lpstr>
      <vt:lpstr>Вільними електромагнітними коливаннями (ЕМК)</vt:lpstr>
      <vt:lpstr>Вільними електромагнітними коливаннями (ЕМК)</vt:lpstr>
      <vt:lpstr>Відео - теорія</vt:lpstr>
      <vt:lpstr>Симуляція - теорія</vt:lpstr>
      <vt:lpstr>Приклади задач</vt:lpstr>
      <vt:lpstr>Приклади задач</vt:lpstr>
      <vt:lpstr>Приклади задач</vt:lpstr>
      <vt:lpstr>Приклади задач</vt:lpstr>
      <vt:lpstr>Приклади задач</vt:lpstr>
      <vt:lpstr>Приклади задач</vt:lpstr>
      <vt:lpstr>Приклади задач</vt:lpstr>
      <vt:lpstr>Приклади задач</vt:lpstr>
      <vt:lpstr>Приклади задач</vt:lpstr>
      <vt:lpstr>Приклади задач</vt:lpstr>
      <vt:lpstr>Відео - приклади задач</vt:lpstr>
      <vt:lpstr>Презентация PowerPoint</vt:lpstr>
      <vt:lpstr>Бажаємо успіху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27. Магнітне поле</dc:title>
  <dc:creator>Пользователь Windows</dc:creator>
  <cp:lastModifiedBy>Пользователь Windows</cp:lastModifiedBy>
  <cp:revision>71</cp:revision>
  <dcterms:created xsi:type="dcterms:W3CDTF">2024-03-20T18:25:57Z</dcterms:created>
  <dcterms:modified xsi:type="dcterms:W3CDTF">2024-03-24T18:09:12Z</dcterms:modified>
</cp:coreProperties>
</file>