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1951" r:id="rId3"/>
    <p:sldId id="284" r:id="rId4"/>
    <p:sldId id="1842" r:id="rId5"/>
    <p:sldId id="258" r:id="rId6"/>
    <p:sldId id="1844" r:id="rId7"/>
    <p:sldId id="1843" r:id="rId8"/>
    <p:sldId id="407" r:id="rId9"/>
    <p:sldId id="270" r:id="rId10"/>
    <p:sldId id="322" r:id="rId11"/>
    <p:sldId id="1845" r:id="rId12"/>
    <p:sldId id="280" r:id="rId13"/>
    <p:sldId id="274" r:id="rId14"/>
    <p:sldId id="275" r:id="rId15"/>
    <p:sldId id="308" r:id="rId16"/>
    <p:sldId id="271" r:id="rId17"/>
    <p:sldId id="283" r:id="rId18"/>
    <p:sldId id="1950" r:id="rId19"/>
    <p:sldId id="1832" r:id="rId20"/>
    <p:sldId id="1784" r:id="rId21"/>
    <p:sldId id="1949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3EDFC-3D89-4C76-8215-A39F8855B3EE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B4FCD-767E-4C3C-BE34-0C8CD8D1F4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9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D9FF2-0973-4219-8727-D08E283F7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BD3173-9F7C-4DFB-B41A-E0926A499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FA24F-745F-4A1E-821E-693F7B09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58763-901E-417F-A482-516F1745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BAA67-F7DE-49DA-9F3E-2174D8BE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68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72E9A-7103-4F11-8A5D-07C2817D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7BD38F-6711-4694-9D8D-B453F2D09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22348-46DE-490F-AB86-476A4EA6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4C584-AB99-4211-81B9-8B430915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057B6-9843-4082-9B6D-DD64F057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82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EF5179-538B-4FF4-9892-1C63718CA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D6B225-F96B-4278-B571-779EACC72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7E46-5968-43F2-A4E9-24D6F7FC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6638D-AD25-4BE8-A082-7A0975D8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1F0974-B107-4E62-AC8C-BF3B74DE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52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BE00A-3024-41E6-918D-DEC5EAA7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EDC99-3EE1-41AB-8BEF-13D63C93B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227C8-09A8-400F-85CA-63E45269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087FA7-CFB7-4074-9A95-FEA909CB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12902-20F9-4A3F-9E34-359648CB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50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E677-C506-4CB9-A28F-AB11343A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75E82-1773-4BA5-AC65-E44A8542B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0945A-3540-4EBD-A0D9-AAC48FCC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F5718-967A-429E-907E-20A8B00B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9223D-FBE2-4DAA-B181-8A05CF6A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4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A78F0-1D09-49AB-B2B1-2872862A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138B4-5098-46B2-8502-B9F6A92E8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A50F48-8DB3-4749-B59B-F813A7976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EA763-7D4D-4555-8848-11982598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A4D842-605C-4103-85BA-7B4ED9BB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4AAD2D-2312-48D4-A876-657C6CCC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8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FBDF6-71C3-4244-BD6A-24405653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AF3D8D-2CE2-4D3D-B5A7-3CBF3BF92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F0566-EF6A-4F49-BB4B-37405B402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CCE587-553A-48FD-9111-9018AFE06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FF16FA-6C49-42D5-BB2C-F9A8CFF9A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D3552F-F53A-4DB2-B11C-D6A62B0D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258EB5-0EAD-436F-B2E3-96948E25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CE7415-CFE5-4A94-8649-12389D16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25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2B5BB-C49C-45FF-8EB1-B597BFD5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9B570B-D101-4703-BC10-9CEE6041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403C2F-3C15-45D0-9537-99B63152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FD21AA-E697-4D04-9424-D86B7AF8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25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74893B-82F1-4CA5-BDFF-C1C23833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A379B6-8A81-4106-8176-1D8429DA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9D5C8A-B3D4-401E-8B7B-D5AB5AA5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57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549AA-8163-47F6-A5E3-BB2F5CBB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C3C62-960D-4E0C-8685-0FF137B2F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F3512F-F982-4550-B70D-9A2D16ECE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186603-EB96-451D-B9DB-70A25915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83CAB2-665B-481D-8141-A0F0FF4E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50634-559A-477A-B7C5-057B12AA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54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866DF-AC36-4C7F-B18A-FC26AD44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5CCC12-BB2E-435F-A1FB-121000D95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BCD738-0CEC-4971-AEBF-B5E3D6628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AD49FE-8934-4917-AC4D-750393D9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E78FE-09D0-4D08-B77C-3136CAF2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827E8-4CF0-46BC-B25D-4D113414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5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0396D-D0D3-4FC6-9344-2C467207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E89D20-C4A9-4C0E-A07C-C34E1EA9A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4B7DC-E370-4AF9-9E19-0272A4245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E170-0ADF-4539-8076-5F32F5945F0F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C24F2F-EC85-4C74-ADD8-11171DA62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604F2-57CD-498A-9C7B-A3267DFD3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ABF7-D5FE-480B-95B5-4B08769B5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0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mon.gov.ua/static-objects/mon/sites/1/zagalna%20serednya/Pravopys.2019/ukr.pravopys-2019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044E7-19AD-4EE6-9C1B-74A103E7596E}"/>
              </a:ext>
            </a:extLst>
          </p:cNvPr>
          <p:cNvSpPr txBox="1">
            <a:spLocks/>
          </p:cNvSpPr>
          <p:nvPr/>
        </p:nvSpPr>
        <p:spPr>
          <a:xfrm>
            <a:off x="3756987" y="1828193"/>
            <a:ext cx="4678026" cy="457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rgbClr val="00B050"/>
                </a:solidFill>
                <a:latin typeface="Segoe Script" panose="030B0504020000000003" pitchFamily="66" charset="0"/>
              </a:rPr>
              <a:t>ОПОРНІ ТАБЛИЦІ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6CEF5-31A8-473B-AED2-2756C6007154}"/>
              </a:ext>
            </a:extLst>
          </p:cNvPr>
          <p:cNvSpPr txBox="1"/>
          <p:nvPr/>
        </p:nvSpPr>
        <p:spPr>
          <a:xfrm>
            <a:off x="2492380" y="2597289"/>
            <a:ext cx="6746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 ВИПАДКИ ВІДМІНЮВАННЯ ІМЕННИКІВ</a:t>
            </a: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1B02535-3320-4EA2-884D-0B4DE732C6E8}"/>
              </a:ext>
            </a:extLst>
          </p:cNvPr>
          <p:cNvSpPr/>
          <p:nvPr/>
        </p:nvSpPr>
        <p:spPr>
          <a:xfrm>
            <a:off x="10618304" y="5800621"/>
            <a:ext cx="656397" cy="713136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26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C8EDC-3D9A-4256-9FA5-2B4FACD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400" y="128269"/>
            <a:ext cx="6964026" cy="457808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іменників з основою на  - Р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5C7E79F-7FB6-4C5A-AB6A-EE651C5B9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26812"/>
              </p:ext>
            </p:extLst>
          </p:nvPr>
        </p:nvGraphicFramePr>
        <p:xfrm>
          <a:off x="285751" y="628651"/>
          <a:ext cx="11744324" cy="610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399">
                  <a:extLst>
                    <a:ext uri="{9D8B030D-6E8A-4147-A177-3AD203B41FA5}">
                      <a16:colId xmlns:a16="http://schemas.microsoft.com/office/drawing/2014/main" val="1079784676"/>
                    </a:ext>
                  </a:extLst>
                </a:gridCol>
                <a:gridCol w="4324350">
                  <a:extLst>
                    <a:ext uri="{9D8B030D-6E8A-4147-A177-3AD203B41FA5}">
                      <a16:colId xmlns:a16="http://schemas.microsoft.com/office/drawing/2014/main" val="2206287354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1795362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Тверда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М’яка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Мішана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40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односкладові</a:t>
                      </a:r>
                      <a:r>
                        <a:rPr lang="uk-UA" sz="1600" b="0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іменники на -р: </a:t>
                      </a: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мир, сир, вир, жир, тир, твір, двір, тур, мур, шнур, щур;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uk-UA" sz="1600" b="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усі 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іменники іншомовного походження на -ер, -</a:t>
                      </a:r>
                      <a:r>
                        <a:rPr lang="uk-UA" sz="1600" b="1" i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ір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-</a:t>
                      </a:r>
                      <a:r>
                        <a:rPr lang="uk-UA" sz="1600" b="1" i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-</a:t>
                      </a:r>
                      <a:r>
                        <a:rPr lang="uk-UA" sz="1600" b="1" i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(-</a:t>
                      </a:r>
                      <a:r>
                        <a:rPr lang="uk-UA" sz="1600" b="1" i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юр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абажур, інжир, футляр, професор, шофер, кучер (візник)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іменники 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звір, комар, снігур</a:t>
                      </a:r>
                      <a:r>
                        <a:rPr lang="uk-UA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які, проте, у називному відмінку множини мають закінчення </a:t>
                      </a:r>
                      <a:r>
                        <a:rPr lang="uk-UA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м’якої</a:t>
                      </a: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групи: звірі, комарі, снігурі (іменник щур може мати й закінчення -і: щурі);</a:t>
                      </a:r>
                      <a:b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іменники на 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-ар, -</a:t>
                      </a:r>
                      <a:r>
                        <a:rPr lang="uk-UA" sz="1600" b="1" i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ир</a:t>
                      </a:r>
                      <a:r>
                        <a:rPr lang="uk-UA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, у яких при відмінюванні наголос не переходить на закінчення</a:t>
                      </a:r>
                      <a:r>
                        <a:rPr lang="uk-UA" sz="16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долар — долари, панцир — панцири; командир - командири, базар-базари, конвоїр-конвоїри.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uk-UA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uk-UA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іменники, у яких при відмінюванні </a:t>
                      </a:r>
                      <a:r>
                        <a:rPr lang="uk-UA" sz="16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наголос переходить </a:t>
                      </a:r>
                      <a:r>
                        <a:rPr lang="uk-UA" sz="1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із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uk-UA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-ар, -</a:t>
                      </a:r>
                      <a:r>
                        <a:rPr lang="uk-UA" sz="28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ир</a:t>
                      </a:r>
                      <a:r>
                        <a:rPr lang="uk-UA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закінчення: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буквар — </a:t>
                      </a:r>
                      <a:r>
                        <a:rPr lang="uk-UA" sz="16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букваря</a:t>
                      </a: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букварі,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вівчар — вівчаря, вівчарі,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друкар — друкаря, друкарі,  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календар — календаря, календарі,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кобзар — кобзаря, кобзарі,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секретар — секретаря, секретарі,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шахтар —шахтаря; шахтарі,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хабар — хабаря, хабарі,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проводир — проводиря; поводирі.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6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УВАГА!</a:t>
                      </a:r>
                    </a:p>
                    <a:p>
                      <a:pPr marL="266700" indent="-266700">
                        <a:buFont typeface="Wingdings" panose="05000000000000000000" pitchFamily="2" charset="2"/>
                        <a:buNone/>
                      </a:pPr>
                      <a:r>
                        <a:rPr lang="uk-UA" sz="16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бондар — </a:t>
                      </a:r>
                      <a:r>
                        <a:rPr lang="uk-UA" sz="16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бОндаря</a:t>
                      </a:r>
                      <a:r>
                        <a:rPr lang="uk-UA" sz="16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266700" indent="-266700">
                        <a:buFont typeface="Wingdings" panose="05000000000000000000" pitchFamily="2" charset="2"/>
                        <a:buNone/>
                      </a:pPr>
                      <a:r>
                        <a:rPr lang="uk-UA" sz="16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козир — </a:t>
                      </a:r>
                      <a:r>
                        <a:rPr lang="uk-UA" sz="16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кОзиря</a:t>
                      </a:r>
                      <a:r>
                        <a:rPr lang="uk-UA" sz="16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266700" indent="-266700">
                        <a:buFont typeface="Wingdings" panose="05000000000000000000" pitchFamily="2" charset="2"/>
                        <a:buNone/>
                      </a:pPr>
                      <a:r>
                        <a:rPr lang="uk-UA" sz="16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лікар — </a:t>
                      </a:r>
                      <a:r>
                        <a:rPr lang="uk-UA" sz="16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лІкаря</a:t>
                      </a:r>
                      <a:r>
                        <a:rPr lang="uk-UA" sz="16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266700" indent="-266700">
                        <a:buFont typeface="Wingdings" panose="05000000000000000000" pitchFamily="2" charset="2"/>
                        <a:buNone/>
                      </a:pPr>
                      <a:r>
                        <a:rPr lang="uk-UA" sz="16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писар — </a:t>
                      </a:r>
                      <a:r>
                        <a:rPr lang="uk-UA" sz="16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пИсаря</a:t>
                      </a:r>
                      <a:r>
                        <a:rPr lang="uk-UA" sz="16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66700" indent="-266700">
                        <a:buFont typeface="Wingdings" panose="05000000000000000000" pitchFamily="2" charset="2"/>
                        <a:buNone/>
                      </a:pPr>
                      <a:r>
                        <a:rPr lang="uk-UA" sz="16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слюсар-</a:t>
                      </a:r>
                      <a:r>
                        <a:rPr lang="uk-UA" sz="16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слЮсаря</a:t>
                      </a:r>
                      <a:r>
                        <a:rPr lang="uk-UA" sz="16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–це іменники  м’якої групи </a:t>
                      </a:r>
                      <a:b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uk-UA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800" b="0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деякі чоловічі імена</a:t>
                      </a: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 Ігор — Ігоря,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Лазар — Лазаря +</a:t>
                      </a:r>
                      <a:r>
                        <a:rPr lang="uk-UA" sz="1800" b="0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іменники </a:t>
                      </a:r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якір, кучер (волосся)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іменники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800" b="0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–яр</a:t>
                      </a:r>
                    </a:p>
                    <a:p>
                      <a:r>
                        <a:rPr lang="ru-RU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ru-RU" sz="1600" b="1" i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назви</a:t>
                      </a:r>
                      <a:r>
                        <a:rPr lang="ru-RU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людей за родом </a:t>
                      </a:r>
                      <a:r>
                        <a:rPr lang="ru-RU" sz="1600" b="1" i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їхньої</a:t>
                      </a:r>
                      <a:r>
                        <a:rPr lang="ru-RU" sz="16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</a:t>
                      </a:r>
                    </a:p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відмінюванні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наголос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переходить </a:t>
                      </a:r>
                    </a:p>
                    <a:p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суфікса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на </a:t>
                      </a:r>
                      <a:r>
                        <a:rPr lang="ru-RU" sz="16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закінчення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Вугляр — вугляра, каменяр — каменяра, пісняр — пісняра, скляр — скляра, тесляр — тесляра, школяр — школяра.</a:t>
                      </a:r>
                    </a:p>
                    <a:p>
                      <a:endParaRPr lang="uk-UA" sz="1600" b="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2400" b="0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УВАГА!</a:t>
                      </a:r>
                    </a:p>
                    <a:p>
                      <a:r>
                        <a:rPr lang="uk-UA" sz="2400" b="0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Столяр, муляр, ювіляр – це іменники твердої групи!</a:t>
                      </a:r>
                      <a:endParaRPr lang="uk-UA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81585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6F5A77FD-622B-4A5D-9B99-975B1645DD42}"/>
              </a:ext>
            </a:extLst>
          </p:cNvPr>
          <p:cNvSpPr/>
          <p:nvPr/>
        </p:nvSpPr>
        <p:spPr>
          <a:xfrm>
            <a:off x="285751" y="5886947"/>
            <a:ext cx="2131607" cy="84278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Повернутися на ігрове поле</a:t>
            </a:r>
          </a:p>
        </p:txBody>
      </p:sp>
    </p:spTree>
    <p:extLst>
      <p:ext uri="{BB962C8B-B14F-4D97-AF65-F5344CB8AC3E}">
        <p14:creationId xmlns:p14="http://schemas.microsoft.com/office/powerpoint/2010/main" val="67537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044E7-19AD-4EE6-9C1B-74A103E7596E}"/>
              </a:ext>
            </a:extLst>
          </p:cNvPr>
          <p:cNvSpPr txBox="1">
            <a:spLocks/>
          </p:cNvSpPr>
          <p:nvPr/>
        </p:nvSpPr>
        <p:spPr>
          <a:xfrm>
            <a:off x="2726218" y="1097667"/>
            <a:ext cx="6739563" cy="457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ТРЕНУВАЛЬНІ ВПРАВИ</a:t>
            </a:r>
          </a:p>
          <a:p>
            <a:pPr algn="ctr"/>
            <a:r>
              <a:rPr lang="uk-UA" sz="3200" b="1" dirty="0">
                <a:solidFill>
                  <a:srgbClr val="00B050"/>
                </a:solidFill>
                <a:latin typeface="Segoe Script" panose="030B0504020000000003" pitchFamily="66" charset="0"/>
              </a:rPr>
              <a:t>«Забий гол»</a:t>
            </a:r>
          </a:p>
        </p:txBody>
      </p:sp>
      <p:pic>
        <p:nvPicPr>
          <p:cNvPr id="2050" name="Picture 2" descr="М'яч футбольний сувенірний">
            <a:extLst>
              <a:ext uri="{FF2B5EF4-FFF2-40B4-BE49-F238E27FC236}">
                <a16:creationId xmlns:a16="http://schemas.microsoft.com/office/drawing/2014/main" id="{775020C1-F9DC-46B1-9E3B-4D3B03D5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437">
            <a:off x="4493280" y="2247903"/>
            <a:ext cx="3376889" cy="37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&quot;Вперед&quot; или &quot;Следующий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8C7BAE8-D83F-4968-9F62-A96D2F39DEFA}"/>
              </a:ext>
            </a:extLst>
          </p:cNvPr>
          <p:cNvSpPr/>
          <p:nvPr/>
        </p:nvSpPr>
        <p:spPr>
          <a:xfrm>
            <a:off x="10475429" y="5737360"/>
            <a:ext cx="656397" cy="713136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570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64E857-65C5-490F-A80E-4F6957657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38" y="1245328"/>
            <a:ext cx="5553075" cy="555307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9894FA1-1B13-480D-A2BB-CC06D3604013}"/>
              </a:ext>
            </a:extLst>
          </p:cNvPr>
          <p:cNvSpPr/>
          <p:nvPr/>
        </p:nvSpPr>
        <p:spPr>
          <a:xfrm>
            <a:off x="1857981" y="108744"/>
            <a:ext cx="8400820" cy="76611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Усно розподіліть  іменники між відповідними колонками залежно від закінчення в родовому відмінку однини.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B6FFCEB-6E81-4F8C-BC21-FED72D4C51AA}"/>
              </a:ext>
            </a:extLst>
          </p:cNvPr>
          <p:cNvSpPr/>
          <p:nvPr/>
        </p:nvSpPr>
        <p:spPr>
          <a:xfrm>
            <a:off x="5329341" y="1371589"/>
            <a:ext cx="1458101" cy="481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воротар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65AFDC2-1E06-4AF0-9D33-055244E7F6CC}"/>
              </a:ext>
            </a:extLst>
          </p:cNvPr>
          <p:cNvSpPr/>
          <p:nvPr/>
        </p:nvSpPr>
        <p:spPr>
          <a:xfrm>
            <a:off x="6787442" y="2260614"/>
            <a:ext cx="1393110" cy="481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</a:rPr>
              <a:t>Донецьк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8071371-00DC-4132-B6E3-320EDF7C2A2D}"/>
              </a:ext>
            </a:extLst>
          </p:cNvPr>
          <p:cNvSpPr/>
          <p:nvPr/>
        </p:nvSpPr>
        <p:spPr>
          <a:xfrm>
            <a:off x="7375094" y="4021865"/>
            <a:ext cx="1175305" cy="481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</a:rPr>
              <a:t>долар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EAE1F60-9E48-4CE9-9A28-954278BD2BAD}"/>
              </a:ext>
            </a:extLst>
          </p:cNvPr>
          <p:cNvSpPr/>
          <p:nvPr/>
        </p:nvSpPr>
        <p:spPr>
          <a:xfrm>
            <a:off x="3416521" y="4400398"/>
            <a:ext cx="1770250" cy="481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</a:rPr>
              <a:t>сантиметр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57F80B5-0978-41CC-82AB-919403875F77}"/>
              </a:ext>
            </a:extLst>
          </p:cNvPr>
          <p:cNvSpPr/>
          <p:nvPr/>
        </p:nvSpPr>
        <p:spPr>
          <a:xfrm>
            <a:off x="6727241" y="5623581"/>
            <a:ext cx="1295706" cy="481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</a:rPr>
              <a:t>радіус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33D1583-27ED-4BCA-81EC-1E1B63F9D254}"/>
              </a:ext>
            </a:extLst>
          </p:cNvPr>
          <p:cNvSpPr/>
          <p:nvPr/>
        </p:nvSpPr>
        <p:spPr>
          <a:xfrm>
            <a:off x="3416521" y="3187810"/>
            <a:ext cx="1517087" cy="514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удар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00D6912-8D0F-4D97-9B20-96787F7D2BE8}"/>
              </a:ext>
            </a:extLst>
          </p:cNvPr>
          <p:cNvSpPr/>
          <p:nvPr/>
        </p:nvSpPr>
        <p:spPr>
          <a:xfrm>
            <a:off x="4198113" y="2163321"/>
            <a:ext cx="1302178" cy="481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</a:rPr>
              <a:t>туман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A8CD7A8-02A4-454C-811D-50ADB23A1595}"/>
              </a:ext>
            </a:extLst>
          </p:cNvPr>
          <p:cNvSpPr/>
          <p:nvPr/>
        </p:nvSpPr>
        <p:spPr>
          <a:xfrm>
            <a:off x="5578527" y="5050129"/>
            <a:ext cx="1242526" cy="481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</a:rPr>
              <a:t>стадіон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94711A1-E5FD-4CCA-B965-9671217B382A}"/>
              </a:ext>
            </a:extLst>
          </p:cNvPr>
          <p:cNvSpPr/>
          <p:nvPr/>
        </p:nvSpPr>
        <p:spPr>
          <a:xfrm>
            <a:off x="4296689" y="5803821"/>
            <a:ext cx="1349757" cy="481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турнір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BDA809A-6533-41E1-B8A6-7996B92D1D80}"/>
              </a:ext>
            </a:extLst>
          </p:cNvPr>
          <p:cNvSpPr/>
          <p:nvPr/>
        </p:nvSpPr>
        <p:spPr>
          <a:xfrm>
            <a:off x="5530365" y="3702667"/>
            <a:ext cx="1338850" cy="481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</a:rPr>
              <a:t>футбол</a:t>
            </a:r>
          </a:p>
        </p:txBody>
      </p:sp>
      <p:pic>
        <p:nvPicPr>
          <p:cNvPr id="28" name="Picture 4" descr="нажми png | PNGEgg">
            <a:extLst>
              <a:ext uri="{FF2B5EF4-FFF2-40B4-BE49-F238E27FC236}">
                <a16:creationId xmlns:a16="http://schemas.microsoft.com/office/drawing/2014/main" id="{B849DCEC-3FC4-4FAB-828F-CF484983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8707">
            <a:off x="52511" y="519900"/>
            <a:ext cx="1043400" cy="88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9DF965-113D-4BD9-9133-EE4C4B990959}"/>
              </a:ext>
            </a:extLst>
          </p:cNvPr>
          <p:cNvSpPr txBox="1"/>
          <p:nvPr/>
        </p:nvSpPr>
        <p:spPr>
          <a:xfrm>
            <a:off x="1330134" y="921385"/>
            <a:ext cx="1053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</a:rPr>
              <a:t>Умова</a:t>
            </a:r>
            <a:r>
              <a:rPr lang="ru-RU" dirty="0">
                <a:highlight>
                  <a:srgbClr val="FFFF00"/>
                </a:highlight>
              </a:rPr>
              <a:t>: перед </a:t>
            </a:r>
            <a:r>
              <a:rPr lang="uk-UA" dirty="0">
                <a:highlight>
                  <a:srgbClr val="FFFF00"/>
                </a:highlight>
              </a:rPr>
              <a:t>тим</a:t>
            </a:r>
            <a:r>
              <a:rPr lang="ru-RU" dirty="0">
                <a:highlight>
                  <a:srgbClr val="FFFF00"/>
                </a:highlight>
              </a:rPr>
              <a:t>, як </a:t>
            </a:r>
            <a:r>
              <a:rPr lang="uk-UA" dirty="0">
                <a:highlight>
                  <a:srgbClr val="FFFF00"/>
                </a:highlight>
              </a:rPr>
              <a:t>натиснути</a:t>
            </a:r>
            <a:r>
              <a:rPr lang="ru-RU" dirty="0">
                <a:highlight>
                  <a:srgbClr val="FFFF00"/>
                </a:highlight>
              </a:rPr>
              <a:t> на </a:t>
            </a:r>
            <a:r>
              <a:rPr lang="uk-UA" dirty="0">
                <a:highlight>
                  <a:srgbClr val="FFFF00"/>
                </a:highlight>
              </a:rPr>
              <a:t>комірку</a:t>
            </a:r>
            <a:r>
              <a:rPr lang="ru-RU" dirty="0">
                <a:highlight>
                  <a:srgbClr val="FFFF00"/>
                </a:highlight>
              </a:rPr>
              <a:t>,</a:t>
            </a:r>
            <a:r>
              <a:rPr lang="uk-UA" dirty="0">
                <a:highlight>
                  <a:srgbClr val="FFFF00"/>
                </a:highlight>
              </a:rPr>
              <a:t> скажіть відповідь</a:t>
            </a:r>
            <a:r>
              <a:rPr lang="ru-RU" dirty="0">
                <a:highlight>
                  <a:srgbClr val="FFFF00"/>
                </a:highlight>
              </a:rPr>
              <a:t>, а </a:t>
            </a:r>
            <a:r>
              <a:rPr lang="uk-UA" dirty="0">
                <a:highlight>
                  <a:srgbClr val="FFFF00"/>
                </a:highlight>
              </a:rPr>
              <a:t>потім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uk-UA" dirty="0">
                <a:highlight>
                  <a:srgbClr val="FFFF00"/>
                </a:highlight>
              </a:rPr>
              <a:t>перевірте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uk-UA" dirty="0">
                <a:highlight>
                  <a:srgbClr val="FFFF00"/>
                </a:highlight>
              </a:rPr>
              <a:t>свою думку.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FA4F462-E8B4-4B7B-B1C5-C7596FDF8246}"/>
              </a:ext>
            </a:extLst>
          </p:cNvPr>
          <p:cNvSpPr/>
          <p:nvPr/>
        </p:nvSpPr>
        <p:spPr>
          <a:xfrm>
            <a:off x="1216933" y="1282098"/>
            <a:ext cx="1075365" cy="7388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70C0"/>
                </a:solidFill>
              </a:rPr>
              <a:t>- А/Я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8F27182-F3AE-4A4A-AFA2-3210C69D9577}"/>
              </a:ext>
            </a:extLst>
          </p:cNvPr>
          <p:cNvSpPr/>
          <p:nvPr/>
        </p:nvSpPr>
        <p:spPr>
          <a:xfrm>
            <a:off x="9678344" y="1454916"/>
            <a:ext cx="1204072" cy="7388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70C0"/>
                </a:solidFill>
              </a:rPr>
              <a:t>- У/Ю</a:t>
            </a:r>
          </a:p>
        </p:txBody>
      </p:sp>
      <p:sp>
        <p:nvSpPr>
          <p:cNvPr id="31" name="Управляющая кнопка: &quot;Вперед&quot; или &quot;Следующий&quot; 3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1E5E92-C989-4F65-A7DF-378FB44A78D3}"/>
              </a:ext>
            </a:extLst>
          </p:cNvPr>
          <p:cNvSpPr/>
          <p:nvPr/>
        </p:nvSpPr>
        <p:spPr>
          <a:xfrm>
            <a:off x="10475429" y="5737360"/>
            <a:ext cx="656397" cy="713136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Управляющая кнопка: &quot;Назад&quot; или &quot;Предыдущий&quot;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74A7787-F84D-420A-9185-F0DC3D342F77}"/>
              </a:ext>
            </a:extLst>
          </p:cNvPr>
          <p:cNvSpPr/>
          <p:nvPr/>
        </p:nvSpPr>
        <p:spPr>
          <a:xfrm>
            <a:off x="333375" y="5698977"/>
            <a:ext cx="726799" cy="751519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3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44583 0.043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9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-0.48177 0.07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53672 0.0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4 -0.00787 L -0.52514 -0.058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34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3418 0.066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3.7037E-7 L -0.22968 0.013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7 L 0.33776 0.001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655 0.00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-0.53763 0.002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8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33 -0.0125 L -0.38542 0.102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1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A155696-E9B8-4AFD-8EF9-665A6741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884" y="3653595"/>
            <a:ext cx="8229600" cy="63408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МІСЦЕВИЙ  ВІДМІНОК (множина)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B66A478-9B98-4FF5-8C1A-02C64A1C9656}"/>
              </a:ext>
            </a:extLst>
          </p:cNvPr>
          <p:cNvSpPr txBox="1">
            <a:spLocks/>
          </p:cNvSpPr>
          <p:nvPr/>
        </p:nvSpPr>
        <p:spPr>
          <a:xfrm>
            <a:off x="1823884" y="139933"/>
            <a:ext cx="8229600" cy="634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РОДОВИЙ ВІДМІНОК (множина)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001AC29-B22A-4CF1-948E-89C308132C3B}"/>
              </a:ext>
            </a:extLst>
          </p:cNvPr>
          <p:cNvSpPr/>
          <p:nvPr/>
        </p:nvSpPr>
        <p:spPr>
          <a:xfrm>
            <a:off x="4817309" y="816523"/>
            <a:ext cx="2388561" cy="11317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та ІІ відміна</a:t>
            </a:r>
          </a:p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-ЕЙ, -ІВ, нульове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6E92F-6E21-4D87-B3C9-6BB29D23EACF}"/>
              </a:ext>
            </a:extLst>
          </p:cNvPr>
          <p:cNvSpPr txBox="1"/>
          <p:nvPr/>
        </p:nvSpPr>
        <p:spPr>
          <a:xfrm>
            <a:off x="1823883" y="2200755"/>
            <a:ext cx="822959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Немає в (баби) (миші). </a:t>
            </a:r>
          </a:p>
          <a:p>
            <a:pPr algn="ctr"/>
            <a:r>
              <a:rPr lang="uk-UA" sz="2400" dirty="0"/>
              <a:t>(Коні) прив’язали до (вози). </a:t>
            </a:r>
          </a:p>
          <a:p>
            <a:pPr algn="ctr"/>
            <a:r>
              <a:rPr lang="uk-UA" sz="2400" dirty="0"/>
              <a:t>(Судді) попросили написати декілька (статті).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D9775BC-312C-4AA6-9747-ADD07E86C635}"/>
              </a:ext>
            </a:extLst>
          </p:cNvPr>
          <p:cNvSpPr/>
          <p:nvPr/>
        </p:nvSpPr>
        <p:spPr>
          <a:xfrm>
            <a:off x="4817309" y="4400973"/>
            <a:ext cx="2388562" cy="11309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та ІІ відміна</a:t>
            </a:r>
          </a:p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-АХ/-ЯХ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7D7900-7210-46EA-AF7C-89CDF4BB838E}"/>
              </a:ext>
            </a:extLst>
          </p:cNvPr>
          <p:cNvSpPr txBox="1"/>
          <p:nvPr/>
        </p:nvSpPr>
        <p:spPr>
          <a:xfrm>
            <a:off x="1823883" y="5758520"/>
            <a:ext cx="82295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ПО (дороги, поля, дерева, сходи, сади, гаї, вікна, оселі)</a:t>
            </a:r>
          </a:p>
        </p:txBody>
      </p:sp>
      <p:pic>
        <p:nvPicPr>
          <p:cNvPr id="10" name="Picture 2" descr="М'яч футбольний сувенірний">
            <a:extLst>
              <a:ext uri="{FF2B5EF4-FFF2-40B4-BE49-F238E27FC236}">
                <a16:creationId xmlns:a16="http://schemas.microsoft.com/office/drawing/2014/main" id="{7AB8575C-5A6C-40A6-A810-07C3D6ED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79" y="1056250"/>
            <a:ext cx="699177" cy="7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М'яч футбольний сувенірний">
            <a:extLst>
              <a:ext uri="{FF2B5EF4-FFF2-40B4-BE49-F238E27FC236}">
                <a16:creationId xmlns:a16="http://schemas.microsoft.com/office/drawing/2014/main" id="{8CE211C3-67FB-4FD9-8D5A-62775569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80" y="4684487"/>
            <a:ext cx="699177" cy="7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&quot;Вперед&quot; или &quot;Следующий&quot;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92D8C6-07DA-4338-AA95-9526E4AA826E}"/>
              </a:ext>
            </a:extLst>
          </p:cNvPr>
          <p:cNvSpPr/>
          <p:nvPr/>
        </p:nvSpPr>
        <p:spPr>
          <a:xfrm>
            <a:off x="10475429" y="5737360"/>
            <a:ext cx="656397" cy="713136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7531EA0-3E9C-4B3C-A84D-F28CE6F2390E}"/>
              </a:ext>
            </a:extLst>
          </p:cNvPr>
          <p:cNvSpPr/>
          <p:nvPr/>
        </p:nvSpPr>
        <p:spPr>
          <a:xfrm>
            <a:off x="333375" y="5698977"/>
            <a:ext cx="726799" cy="751519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62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E9336C0-88F5-4D66-9A1E-36C4AE79C0C8}"/>
              </a:ext>
            </a:extLst>
          </p:cNvPr>
          <p:cNvSpPr/>
          <p:nvPr/>
        </p:nvSpPr>
        <p:spPr>
          <a:xfrm>
            <a:off x="1314450" y="368066"/>
            <a:ext cx="9324975" cy="851183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Укажіть іменники, які в знахідному відмінку</a:t>
            </a:r>
          </a:p>
          <a:p>
            <a:pPr algn="ctr"/>
            <a:r>
              <a:rPr lang="uk-UA" sz="2800" b="1" dirty="0">
                <a:solidFill>
                  <a:schemeClr val="tx1"/>
                </a:solidFill>
              </a:rPr>
              <a:t>відповідають на питання КОГО?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0E4A51A-F082-487C-9DCD-5C82C2462F89}"/>
              </a:ext>
            </a:extLst>
          </p:cNvPr>
          <p:cNvSpPr/>
          <p:nvPr/>
        </p:nvSpPr>
        <p:spPr>
          <a:xfrm>
            <a:off x="476250" y="1467617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учень</a:t>
            </a:r>
          </a:p>
        </p:txBody>
      </p:sp>
      <p:pic>
        <p:nvPicPr>
          <p:cNvPr id="4" name="Picture 4" descr="Checkmark Icons Set Tick Cross Sign Stock Vector (Royalty Free) 1033972225  | Shutterstock">
            <a:extLst>
              <a:ext uri="{FF2B5EF4-FFF2-40B4-BE49-F238E27FC236}">
                <a16:creationId xmlns:a16="http://schemas.microsoft.com/office/drawing/2014/main" id="{6E1C4912-42A8-4B2F-B99D-446BD4FC6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19637" r="52594" b="27863"/>
          <a:stretch/>
        </p:blipFill>
        <p:spPr bwMode="auto">
          <a:xfrm>
            <a:off x="9948869" y="472336"/>
            <a:ext cx="497017" cy="50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F31EFD-19B0-4F24-B48F-B2A01336632C}"/>
              </a:ext>
            </a:extLst>
          </p:cNvPr>
          <p:cNvSpPr/>
          <p:nvPr/>
        </p:nvSpPr>
        <p:spPr>
          <a:xfrm>
            <a:off x="476250" y="2566952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кінь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EBD4CAF-0D2D-4B67-934E-B720E5A2E7F4}"/>
              </a:ext>
            </a:extLst>
          </p:cNvPr>
          <p:cNvSpPr/>
          <p:nvPr/>
        </p:nvSpPr>
        <p:spPr>
          <a:xfrm>
            <a:off x="476250" y="3582089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лікар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25BD058-9AE0-4C51-9645-5D961EDF0C9F}"/>
              </a:ext>
            </a:extLst>
          </p:cNvPr>
          <p:cNvSpPr/>
          <p:nvPr/>
        </p:nvSpPr>
        <p:spPr>
          <a:xfrm>
            <a:off x="4549632" y="1467617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воїн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C78A348-3315-4E4E-B3E2-4F6115D2CB22}"/>
              </a:ext>
            </a:extLst>
          </p:cNvPr>
          <p:cNvSpPr/>
          <p:nvPr/>
        </p:nvSpPr>
        <p:spPr>
          <a:xfrm>
            <a:off x="476250" y="5643185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небіжчик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57A6D1F-7A97-4034-A9A5-CACB54703EC9}"/>
              </a:ext>
            </a:extLst>
          </p:cNvPr>
          <p:cNvSpPr/>
          <p:nvPr/>
        </p:nvSpPr>
        <p:spPr>
          <a:xfrm>
            <a:off x="4572000" y="3652123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кіт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14520D9-D812-4A13-A334-15401E22BCE1}"/>
              </a:ext>
            </a:extLst>
          </p:cNvPr>
          <p:cNvSpPr/>
          <p:nvPr/>
        </p:nvSpPr>
        <p:spPr>
          <a:xfrm>
            <a:off x="4572000" y="4609450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валет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44250E8-FEA9-4BBB-82A4-2E50DCAFBF0A}"/>
              </a:ext>
            </a:extLst>
          </p:cNvPr>
          <p:cNvSpPr/>
          <p:nvPr/>
        </p:nvSpPr>
        <p:spPr>
          <a:xfrm>
            <a:off x="8575283" y="2550782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мандрівник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2D2AE9B-A20C-49A3-B0FA-9AF86D43BFC9}"/>
              </a:ext>
            </a:extLst>
          </p:cNvPr>
          <p:cNvSpPr/>
          <p:nvPr/>
        </p:nvSpPr>
        <p:spPr>
          <a:xfrm>
            <a:off x="8575283" y="4650228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пішохід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83658D5-C553-4BC8-BF03-95F79B04F56A}"/>
              </a:ext>
            </a:extLst>
          </p:cNvPr>
          <p:cNvSpPr/>
          <p:nvPr/>
        </p:nvSpPr>
        <p:spPr>
          <a:xfrm>
            <a:off x="8575283" y="5717229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ферзь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70A8DCA-64B5-46CA-A026-3F8A12C05F44}"/>
              </a:ext>
            </a:extLst>
          </p:cNvPr>
          <p:cNvSpPr/>
          <p:nvPr/>
        </p:nvSpPr>
        <p:spPr>
          <a:xfrm>
            <a:off x="476250" y="4628048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вірус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FE59C4D-4A19-4DEB-888C-1799E5426013}"/>
              </a:ext>
            </a:extLst>
          </p:cNvPr>
          <p:cNvSpPr/>
          <p:nvPr/>
        </p:nvSpPr>
        <p:spPr>
          <a:xfrm>
            <a:off x="4572000" y="2566952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пенал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D354CDF-BC0F-4DE6-80E7-FD31E90DC15C}"/>
              </a:ext>
            </a:extLst>
          </p:cNvPr>
          <p:cNvSpPr/>
          <p:nvPr/>
        </p:nvSpPr>
        <p:spPr>
          <a:xfrm>
            <a:off x="4508002" y="5643185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планшет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D811F8B-9706-4DB5-9518-8F37FCB8D685}"/>
              </a:ext>
            </a:extLst>
          </p:cNvPr>
          <p:cNvSpPr/>
          <p:nvPr/>
        </p:nvSpPr>
        <p:spPr>
          <a:xfrm>
            <a:off x="8575283" y="1453238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двір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A39209A-F44F-4797-BF41-13FCD41FE0E4}"/>
              </a:ext>
            </a:extLst>
          </p:cNvPr>
          <p:cNvSpPr/>
          <p:nvPr/>
        </p:nvSpPr>
        <p:spPr>
          <a:xfrm>
            <a:off x="8559825" y="3598259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вигін</a:t>
            </a:r>
          </a:p>
        </p:txBody>
      </p:sp>
      <p:pic>
        <p:nvPicPr>
          <p:cNvPr id="20" name="Picture 2" descr="М'яч футбольний сувенірний">
            <a:extLst>
              <a:ext uri="{FF2B5EF4-FFF2-40B4-BE49-F238E27FC236}">
                <a16:creationId xmlns:a16="http://schemas.microsoft.com/office/drawing/2014/main" id="{066A8737-6B53-439B-9F0C-BB3DFA757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4" y="305539"/>
            <a:ext cx="699177" cy="7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&quot;Вперед&quot; или &quot;Следующий&quot;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70326FC-466F-496A-8F3C-A327EC353DED}"/>
              </a:ext>
            </a:extLst>
          </p:cNvPr>
          <p:cNvSpPr/>
          <p:nvPr/>
        </p:nvSpPr>
        <p:spPr>
          <a:xfrm>
            <a:off x="11387551" y="5973093"/>
            <a:ext cx="656397" cy="713136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Управляющая кнопка: &quot;Назад&quot; или &quot;Предыдущий&quot;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D53DDFA-122B-495E-8761-AAEFF5EAD64B}"/>
              </a:ext>
            </a:extLst>
          </p:cNvPr>
          <p:cNvSpPr/>
          <p:nvPr/>
        </p:nvSpPr>
        <p:spPr>
          <a:xfrm>
            <a:off x="112850" y="5906803"/>
            <a:ext cx="726799" cy="751519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3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A155696-E9B8-4AFD-8EF9-665A6741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ОРУДНИЙ ВІДМІНОК (однина)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275B97-E323-4264-A812-0E6E7319E6D3}"/>
              </a:ext>
            </a:extLst>
          </p:cNvPr>
          <p:cNvSpPr/>
          <p:nvPr/>
        </p:nvSpPr>
        <p:spPr>
          <a:xfrm>
            <a:off x="3390013" y="980364"/>
            <a:ext cx="2013995" cy="1271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відміна</a:t>
            </a:r>
          </a:p>
          <a:p>
            <a:pPr algn="ctr"/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Тв.гр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</a:p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М’яка/мішана –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ЕЮ-ЄЮ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D98CA0-2719-49AE-80F6-EFA740F75AF3}"/>
              </a:ext>
            </a:extLst>
          </p:cNvPr>
          <p:cNvSpPr/>
          <p:nvPr/>
        </p:nvSpPr>
        <p:spPr>
          <a:xfrm>
            <a:off x="6683820" y="936119"/>
            <a:ext cx="2013995" cy="13597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відміна</a:t>
            </a:r>
          </a:p>
          <a:p>
            <a:pPr algn="ctr"/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Тв.гр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</a:p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М’яка/мішана –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ЕМ-ЄМ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0A2DE-ACD0-4B13-AA88-9D15EFD181DD}"/>
              </a:ext>
            </a:extLst>
          </p:cNvPr>
          <p:cNvSpPr txBox="1"/>
          <p:nvPr/>
        </p:nvSpPr>
        <p:spPr>
          <a:xfrm>
            <a:off x="1113502" y="2509512"/>
            <a:ext cx="1077369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2400" dirty="0"/>
              <a:t>Іду </a:t>
            </a:r>
            <a:r>
              <a:rPr lang="uk-UA" sz="2400" dirty="0" err="1"/>
              <a:t>пол</a:t>
            </a:r>
            <a:r>
              <a:rPr lang="uk-UA" sz="2400" dirty="0"/>
              <a:t>..м, насолоджуюся </a:t>
            </a:r>
            <a:r>
              <a:rPr lang="uk-UA" sz="2400" dirty="0" err="1"/>
              <a:t>тиш..ю</a:t>
            </a:r>
            <a:r>
              <a:rPr lang="uk-UA" sz="2400" dirty="0"/>
              <a:t>. Бачу за </a:t>
            </a:r>
            <a:r>
              <a:rPr lang="uk-UA" sz="2400" dirty="0" err="1"/>
              <a:t>палац..м</a:t>
            </a:r>
            <a:r>
              <a:rPr lang="uk-UA" sz="2400" dirty="0"/>
              <a:t>, степ лежить довгою </a:t>
            </a:r>
            <a:r>
              <a:rPr lang="uk-UA" sz="2400" dirty="0" err="1"/>
              <a:t>меж..ю</a:t>
            </a:r>
            <a:r>
              <a:rPr lang="uk-UA" sz="2400" dirty="0"/>
              <a:t>. </a:t>
            </a:r>
            <a:r>
              <a:rPr lang="uk-UA" sz="2400" dirty="0" err="1"/>
              <a:t>Сад..м</a:t>
            </a:r>
            <a:r>
              <a:rPr lang="uk-UA" sz="2400" dirty="0"/>
              <a:t> гуляють люди. Смакують </a:t>
            </a:r>
            <a:r>
              <a:rPr lang="uk-UA" sz="2400" dirty="0" err="1"/>
              <a:t>піц..ю</a:t>
            </a:r>
            <a:r>
              <a:rPr lang="uk-UA" sz="2400" dirty="0"/>
              <a:t>, </a:t>
            </a:r>
            <a:r>
              <a:rPr lang="uk-UA" sz="2400" dirty="0" err="1"/>
              <a:t>вишн</a:t>
            </a:r>
            <a:r>
              <a:rPr lang="uk-UA" sz="2400" dirty="0"/>
              <a:t>..ю, </a:t>
            </a:r>
            <a:r>
              <a:rPr lang="uk-UA" sz="2400" dirty="0" err="1"/>
              <a:t>полуниц</a:t>
            </a:r>
            <a:r>
              <a:rPr lang="uk-UA" sz="2400" dirty="0"/>
              <a:t>..ю. 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001AC29-B22A-4CF1-948E-89C308132C3B}"/>
              </a:ext>
            </a:extLst>
          </p:cNvPr>
          <p:cNvSpPr/>
          <p:nvPr/>
        </p:nvSpPr>
        <p:spPr>
          <a:xfrm>
            <a:off x="4743815" y="4367577"/>
            <a:ext cx="2704368" cy="8533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та ІІ відміна</a:t>
            </a:r>
          </a:p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-АМИ(ЯМИ)/ -МИ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6E92F-6E21-4D87-B3C9-6BB29D23EACF}"/>
              </a:ext>
            </a:extLst>
          </p:cNvPr>
          <p:cNvSpPr txBox="1"/>
          <p:nvPr/>
        </p:nvSpPr>
        <p:spPr>
          <a:xfrm>
            <a:off x="2431024" y="5321716"/>
            <a:ext cx="709643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Свині                     Крила</a:t>
            </a:r>
          </a:p>
          <a:p>
            <a:pPr algn="ctr"/>
            <a:r>
              <a:rPr lang="uk-UA" sz="2400" dirty="0"/>
              <a:t>  Пісні                     Чоботи</a:t>
            </a:r>
          </a:p>
          <a:p>
            <a:pPr algn="ctr"/>
            <a:r>
              <a:rPr lang="uk-UA" sz="2400" dirty="0"/>
              <a:t>Сукні                     Плечі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95BF46F-6C61-483C-AFA4-15E8E81ACBA2}"/>
              </a:ext>
            </a:extLst>
          </p:cNvPr>
          <p:cNvSpPr txBox="1">
            <a:spLocks/>
          </p:cNvSpPr>
          <p:nvPr/>
        </p:nvSpPr>
        <p:spPr>
          <a:xfrm>
            <a:off x="2359742" y="3571391"/>
            <a:ext cx="8229600" cy="634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ОРУДНИЙ ВІДМІНОК (множина)</a:t>
            </a:r>
          </a:p>
        </p:txBody>
      </p:sp>
      <p:pic>
        <p:nvPicPr>
          <p:cNvPr id="13" name="Picture 2" descr="М'яч футбольний сувенірний">
            <a:extLst>
              <a:ext uri="{FF2B5EF4-FFF2-40B4-BE49-F238E27FC236}">
                <a16:creationId xmlns:a16="http://schemas.microsoft.com/office/drawing/2014/main" id="{F9E7EAC7-339E-4B64-AF5A-A2AB1A95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05" y="4436355"/>
            <a:ext cx="699177" cy="7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М'яч футбольний сувенірний">
            <a:extLst>
              <a:ext uri="{FF2B5EF4-FFF2-40B4-BE49-F238E27FC236}">
                <a16:creationId xmlns:a16="http://schemas.microsoft.com/office/drawing/2014/main" id="{F00C0C00-D82C-48FE-9ED6-F9FD1A7D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35" y="1245118"/>
            <a:ext cx="699177" cy="7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&quot;Вперед&quot; или &quot;Следующий&quot;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4AA1C3D-52CA-4A78-81D2-52F0FC789C59}"/>
              </a:ext>
            </a:extLst>
          </p:cNvPr>
          <p:cNvSpPr/>
          <p:nvPr/>
        </p:nvSpPr>
        <p:spPr>
          <a:xfrm>
            <a:off x="10972386" y="5921880"/>
            <a:ext cx="656397" cy="713136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Управляющая кнопка: &quot;Назад&quot; или &quot;Предыдущий&quot;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0D83809-78E0-4D2A-9429-268D44DD75D7}"/>
              </a:ext>
            </a:extLst>
          </p:cNvPr>
          <p:cNvSpPr/>
          <p:nvPr/>
        </p:nvSpPr>
        <p:spPr>
          <a:xfrm>
            <a:off x="333375" y="5698977"/>
            <a:ext cx="726799" cy="751519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1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3C03F-89C8-4DD7-85AF-868242BFE547}"/>
              </a:ext>
            </a:extLst>
          </p:cNvPr>
          <p:cNvSpPr txBox="1">
            <a:spLocks/>
          </p:cNvSpPr>
          <p:nvPr/>
        </p:nvSpPr>
        <p:spPr>
          <a:xfrm>
            <a:off x="1981200" y="442278"/>
            <a:ext cx="8229600" cy="634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ДАВАЛЬНИЙ ВІДМІНОК (однина)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507F24-1F93-4AF3-9B89-0902358F2419}"/>
              </a:ext>
            </a:extLst>
          </p:cNvPr>
          <p:cNvSpPr/>
          <p:nvPr/>
        </p:nvSpPr>
        <p:spPr>
          <a:xfrm>
            <a:off x="4726068" y="1319585"/>
            <a:ext cx="2739864" cy="17862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відміна</a:t>
            </a:r>
          </a:p>
          <a:p>
            <a:pPr algn="ctr"/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Тв.гр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ОВІ/У</a:t>
            </a:r>
          </a:p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М’яка/мішана –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ЕВІ(ЄВІ)/У(Ю)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4C72C-276A-44F2-88A4-8D565D1305DD}"/>
              </a:ext>
            </a:extLst>
          </p:cNvPr>
          <p:cNvSpPr txBox="1"/>
          <p:nvPr/>
        </p:nvSpPr>
        <p:spPr>
          <a:xfrm>
            <a:off x="309716" y="3414988"/>
            <a:ext cx="1157256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highlight>
                  <a:srgbClr val="FFFF00"/>
                </a:highlight>
              </a:rPr>
              <a:t>РАДІТИ</a:t>
            </a:r>
            <a:r>
              <a:rPr lang="uk-UA" sz="2400" dirty="0"/>
              <a:t> світ..</a:t>
            </a:r>
            <a:r>
              <a:rPr lang="uk-UA" sz="2400" dirty="0" err="1"/>
              <a:t>ві</a:t>
            </a:r>
            <a:r>
              <a:rPr lang="uk-UA" sz="2400" dirty="0"/>
              <a:t>, сторож..</a:t>
            </a:r>
            <a:r>
              <a:rPr lang="uk-UA" sz="2400" dirty="0" err="1"/>
              <a:t>ві</a:t>
            </a:r>
            <a:r>
              <a:rPr lang="uk-UA" sz="2400" dirty="0"/>
              <a:t>, </a:t>
            </a:r>
            <a:r>
              <a:rPr lang="uk-UA" sz="2400" dirty="0" err="1"/>
              <a:t>гост</a:t>
            </a:r>
            <a:r>
              <a:rPr lang="uk-UA" sz="2400" dirty="0"/>
              <a:t>..</a:t>
            </a:r>
            <a:r>
              <a:rPr lang="uk-UA" sz="2400" dirty="0" err="1"/>
              <a:t>ві</a:t>
            </a:r>
            <a:r>
              <a:rPr lang="uk-UA" sz="2400" dirty="0"/>
              <a:t>, </a:t>
            </a:r>
            <a:r>
              <a:rPr lang="uk-UA" sz="2400" dirty="0" err="1"/>
              <a:t>шампун</a:t>
            </a:r>
            <a:r>
              <a:rPr lang="uk-UA" sz="2400" dirty="0"/>
              <a:t>..</a:t>
            </a:r>
            <a:r>
              <a:rPr lang="uk-UA" sz="2400" dirty="0" err="1"/>
              <a:t>ві</a:t>
            </a:r>
            <a:r>
              <a:rPr lang="uk-UA" sz="2400" dirty="0"/>
              <a:t>, хліб..</a:t>
            </a:r>
            <a:r>
              <a:rPr lang="uk-UA" sz="2400" dirty="0" err="1"/>
              <a:t>ві</a:t>
            </a:r>
            <a:r>
              <a:rPr lang="uk-UA" sz="2400" dirty="0"/>
              <a:t>, читач..</a:t>
            </a:r>
            <a:r>
              <a:rPr lang="uk-UA" sz="2400" dirty="0" err="1"/>
              <a:t>ві</a:t>
            </a:r>
            <a:r>
              <a:rPr lang="uk-UA" sz="2400" dirty="0"/>
              <a:t>, товариш..</a:t>
            </a:r>
            <a:r>
              <a:rPr lang="uk-UA" sz="2400" dirty="0" err="1"/>
              <a:t>ві</a:t>
            </a:r>
            <a:r>
              <a:rPr lang="uk-UA" sz="2400" dirty="0"/>
              <a:t>, принц..</a:t>
            </a:r>
            <a:r>
              <a:rPr lang="uk-UA" sz="2400" dirty="0" err="1"/>
              <a:t>ві</a:t>
            </a:r>
            <a:r>
              <a:rPr lang="uk-UA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8B629-9093-4A19-B7FD-EB9F647A66AA}"/>
              </a:ext>
            </a:extLst>
          </p:cNvPr>
          <p:cNvSpPr txBox="1"/>
          <p:nvPr/>
        </p:nvSpPr>
        <p:spPr>
          <a:xfrm>
            <a:off x="309716" y="4326678"/>
            <a:ext cx="1157256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highlight>
                  <a:srgbClr val="FFFF00"/>
                </a:highlight>
              </a:rPr>
              <a:t>ПОДЯКУВАТИ</a:t>
            </a:r>
          </a:p>
          <a:p>
            <a:pPr algn="ctr"/>
            <a:r>
              <a:rPr lang="uk-UA" sz="2400" dirty="0"/>
              <a:t> учитель Петров Андрій Олегович</a:t>
            </a:r>
          </a:p>
          <a:p>
            <a:pPr algn="ctr"/>
            <a:r>
              <a:rPr lang="uk-UA" sz="2400" dirty="0"/>
              <a:t>лікар Олійник Петро Іванович</a:t>
            </a:r>
          </a:p>
          <a:p>
            <a:pPr algn="ctr"/>
            <a:r>
              <a:rPr lang="uk-UA" sz="2400" dirty="0"/>
              <a:t>столяр Гайдук Степан Вікторович</a:t>
            </a:r>
          </a:p>
        </p:txBody>
      </p:sp>
      <p:pic>
        <p:nvPicPr>
          <p:cNvPr id="8" name="Picture 2" descr="М'яч футбольний сувенірний">
            <a:extLst>
              <a:ext uri="{FF2B5EF4-FFF2-40B4-BE49-F238E27FC236}">
                <a16:creationId xmlns:a16="http://schemas.microsoft.com/office/drawing/2014/main" id="{04A3DF5A-8078-45AC-A644-2A7CD61F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10" y="1826865"/>
            <a:ext cx="699177" cy="7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&quot;Вперед&quot; или &quot;Следующий&quot;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0980F09-2636-4D11-A539-DA509D218FC2}"/>
              </a:ext>
            </a:extLst>
          </p:cNvPr>
          <p:cNvSpPr/>
          <p:nvPr/>
        </p:nvSpPr>
        <p:spPr>
          <a:xfrm>
            <a:off x="11051899" y="5989795"/>
            <a:ext cx="656397" cy="713136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Управляющая кнопка: &quot;Назад&quot; или &quot;Предыдущий&quot;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2EF6F7A-67CB-47D4-8E1B-F4DC40B0AF13}"/>
              </a:ext>
            </a:extLst>
          </p:cNvPr>
          <p:cNvSpPr/>
          <p:nvPr/>
        </p:nvSpPr>
        <p:spPr>
          <a:xfrm>
            <a:off x="383070" y="5933967"/>
            <a:ext cx="726799" cy="751519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72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E9336C0-88F5-4D66-9A1E-36C4AE79C0C8}"/>
              </a:ext>
            </a:extLst>
          </p:cNvPr>
          <p:cNvSpPr/>
          <p:nvPr/>
        </p:nvSpPr>
        <p:spPr>
          <a:xfrm>
            <a:off x="1380280" y="354677"/>
            <a:ext cx="8843755" cy="808319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Вилучіть  ті іменники, у написанні яких відбудеться </a:t>
            </a:r>
          </a:p>
          <a:p>
            <a:pPr algn="ctr"/>
            <a:r>
              <a:rPr lang="uk-UA" sz="2400" b="1" dirty="0">
                <a:solidFill>
                  <a:schemeClr val="tx1"/>
                </a:solidFill>
              </a:rPr>
              <a:t>подвоєння в орудному відмінку однини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0E4A51A-F082-487C-9DCD-5C82C2462F89}"/>
              </a:ext>
            </a:extLst>
          </p:cNvPr>
          <p:cNvSpPr/>
          <p:nvPr/>
        </p:nvSpPr>
        <p:spPr>
          <a:xfrm>
            <a:off x="476250" y="1467617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верф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F31EFD-19B0-4F24-B48F-B2A01336632C}"/>
              </a:ext>
            </a:extLst>
          </p:cNvPr>
          <p:cNvSpPr/>
          <p:nvPr/>
        </p:nvSpPr>
        <p:spPr>
          <a:xfrm>
            <a:off x="476250" y="2566952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радість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EBD4CAF-0D2D-4B67-934E-B720E5A2E7F4}"/>
              </a:ext>
            </a:extLst>
          </p:cNvPr>
          <p:cNvSpPr/>
          <p:nvPr/>
        </p:nvSpPr>
        <p:spPr>
          <a:xfrm>
            <a:off x="476250" y="3582089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мідь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25BD058-9AE0-4C51-9645-5D961EDF0C9F}"/>
              </a:ext>
            </a:extLst>
          </p:cNvPr>
          <p:cNvSpPr/>
          <p:nvPr/>
        </p:nvSpPr>
        <p:spPr>
          <a:xfrm>
            <a:off x="4572000" y="2543449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блакить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C78A348-3315-4E4E-B3E2-4F6115D2CB22}"/>
              </a:ext>
            </a:extLst>
          </p:cNvPr>
          <p:cNvSpPr/>
          <p:nvPr/>
        </p:nvSpPr>
        <p:spPr>
          <a:xfrm>
            <a:off x="506214" y="4609450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Керч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57A6D1F-7A97-4034-A9A5-CACB54703EC9}"/>
              </a:ext>
            </a:extLst>
          </p:cNvPr>
          <p:cNvSpPr/>
          <p:nvPr/>
        </p:nvSpPr>
        <p:spPr>
          <a:xfrm>
            <a:off x="4572000" y="3652123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мужність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14520D9-D812-4A13-A334-15401E22BCE1}"/>
              </a:ext>
            </a:extLst>
          </p:cNvPr>
          <p:cNvSpPr/>
          <p:nvPr/>
        </p:nvSpPr>
        <p:spPr>
          <a:xfrm>
            <a:off x="4572000" y="4609450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кіновар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44250E8-FEA9-4BBB-82A4-2E50DCAFBF0A}"/>
              </a:ext>
            </a:extLst>
          </p:cNvPr>
          <p:cNvSpPr/>
          <p:nvPr/>
        </p:nvSpPr>
        <p:spPr>
          <a:xfrm>
            <a:off x="8575283" y="2550782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нехворощ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2D2AE9B-A20C-49A3-B0FA-9AF86D43BFC9}"/>
              </a:ext>
            </a:extLst>
          </p:cNvPr>
          <p:cNvSpPr/>
          <p:nvPr/>
        </p:nvSpPr>
        <p:spPr>
          <a:xfrm>
            <a:off x="8575283" y="4650228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жовч</a:t>
            </a:r>
          </a:p>
        </p:txBody>
      </p:sp>
      <p:pic>
        <p:nvPicPr>
          <p:cNvPr id="21" name="Picture 4" descr="Checkmark Icons Set Tick Cross Sign Stock Vector (Royalty Free) 1033972225  | Shutterstock">
            <a:extLst>
              <a:ext uri="{FF2B5EF4-FFF2-40B4-BE49-F238E27FC236}">
                <a16:creationId xmlns:a16="http://schemas.microsoft.com/office/drawing/2014/main" id="{E6D53302-071E-4521-AB90-03646B136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5" t="19637" r="5620" b="27863"/>
          <a:stretch/>
        </p:blipFill>
        <p:spPr bwMode="auto">
          <a:xfrm>
            <a:off x="9347339" y="475494"/>
            <a:ext cx="561974" cy="5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FF840B-24F3-4538-BD8C-AED27D4FD69A}"/>
              </a:ext>
            </a:extLst>
          </p:cNvPr>
          <p:cNvSpPr/>
          <p:nvPr/>
        </p:nvSpPr>
        <p:spPr>
          <a:xfrm>
            <a:off x="4505325" y="1494787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розкіш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2BD4A01-0FA7-4932-9FD0-D80142104137}"/>
              </a:ext>
            </a:extLst>
          </p:cNvPr>
          <p:cNvSpPr/>
          <p:nvPr/>
        </p:nvSpPr>
        <p:spPr>
          <a:xfrm>
            <a:off x="8534400" y="1448992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подорож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DA0722A-6782-4AC5-81B4-6ED1CF6B6B21}"/>
              </a:ext>
            </a:extLst>
          </p:cNvPr>
          <p:cNvSpPr/>
          <p:nvPr/>
        </p:nvSpPr>
        <p:spPr>
          <a:xfrm>
            <a:off x="4601964" y="5751489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злість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DC198A4-BFEE-489E-B733-4E8C8B49AA0E}"/>
              </a:ext>
            </a:extLst>
          </p:cNvPr>
          <p:cNvSpPr/>
          <p:nvPr/>
        </p:nvSpPr>
        <p:spPr>
          <a:xfrm>
            <a:off x="8564364" y="3548358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сіль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D4F795B-CC7E-4E82-9181-4F03C483E2AF}"/>
              </a:ext>
            </a:extLst>
          </p:cNvPr>
          <p:cNvSpPr/>
          <p:nvPr/>
        </p:nvSpPr>
        <p:spPr>
          <a:xfrm>
            <a:off x="506214" y="5751489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матір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08F58E72-9B4D-4C34-9154-C939664595ED}"/>
              </a:ext>
            </a:extLst>
          </p:cNvPr>
          <p:cNvSpPr/>
          <p:nvPr/>
        </p:nvSpPr>
        <p:spPr>
          <a:xfrm>
            <a:off x="8564364" y="5751489"/>
            <a:ext cx="3524250" cy="70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заполоч</a:t>
            </a:r>
          </a:p>
        </p:txBody>
      </p:sp>
      <p:pic>
        <p:nvPicPr>
          <p:cNvPr id="20" name="Picture 2" descr="М'яч футбольний сувенірний">
            <a:extLst>
              <a:ext uri="{FF2B5EF4-FFF2-40B4-BE49-F238E27FC236}">
                <a16:creationId xmlns:a16="http://schemas.microsoft.com/office/drawing/2014/main" id="{11CDD31A-46DF-46F6-B198-68E2A942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1" y="406683"/>
            <a:ext cx="699177" cy="7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Управляющая кнопка: &quot;Вперед&quot; или &quot;Следующий&quot; 2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29E0441-59AC-4FFD-AA51-CF85B27A5C09}"/>
              </a:ext>
            </a:extLst>
          </p:cNvPr>
          <p:cNvSpPr/>
          <p:nvPr/>
        </p:nvSpPr>
        <p:spPr>
          <a:xfrm>
            <a:off x="11250681" y="5936142"/>
            <a:ext cx="656397" cy="713136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Управляющая кнопка: &quot;Назад&quot; или &quot;Предыдущий&quot;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FD7157D-68B4-4FEF-A79A-2232842F0AD3}"/>
              </a:ext>
            </a:extLst>
          </p:cNvPr>
          <p:cNvSpPr/>
          <p:nvPr/>
        </p:nvSpPr>
        <p:spPr>
          <a:xfrm>
            <a:off x="338759" y="5897759"/>
            <a:ext cx="726799" cy="751519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31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C302E3C4-FA77-4F4B-B341-D5D01504F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56244"/>
              </p:ext>
            </p:extLst>
          </p:nvPr>
        </p:nvGraphicFramePr>
        <p:xfrm>
          <a:off x="304800" y="860286"/>
          <a:ext cx="9391651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31">
                  <a:extLst>
                    <a:ext uri="{9D8B030D-6E8A-4147-A177-3AD203B41FA5}">
                      <a16:colId xmlns:a16="http://schemas.microsoft.com/office/drawing/2014/main" val="3943486025"/>
                    </a:ext>
                  </a:extLst>
                </a:gridCol>
                <a:gridCol w="1226648">
                  <a:extLst>
                    <a:ext uri="{9D8B030D-6E8A-4147-A177-3AD203B41FA5}">
                      <a16:colId xmlns:a16="http://schemas.microsoft.com/office/drawing/2014/main" val="472849323"/>
                    </a:ext>
                  </a:extLst>
                </a:gridCol>
                <a:gridCol w="604626">
                  <a:extLst>
                    <a:ext uri="{9D8B030D-6E8A-4147-A177-3AD203B41FA5}">
                      <a16:colId xmlns:a16="http://schemas.microsoft.com/office/drawing/2014/main" val="1477298482"/>
                    </a:ext>
                  </a:extLst>
                </a:gridCol>
                <a:gridCol w="627417">
                  <a:extLst>
                    <a:ext uri="{9D8B030D-6E8A-4147-A177-3AD203B41FA5}">
                      <a16:colId xmlns:a16="http://schemas.microsoft.com/office/drawing/2014/main" val="3618522836"/>
                    </a:ext>
                  </a:extLst>
                </a:gridCol>
                <a:gridCol w="5054629">
                  <a:extLst>
                    <a:ext uri="{9D8B030D-6E8A-4147-A177-3AD203B41FA5}">
                      <a16:colId xmlns:a16="http://schemas.microsoft.com/office/drawing/2014/main" val="2258003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ПРАВИЛА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-ОВІ/</a:t>
                      </a:r>
                    </a:p>
                    <a:p>
                      <a:r>
                        <a:rPr lang="uk-UA" dirty="0"/>
                        <a:t>ЕВІ(ЄВІ)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 І / 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 У / 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Приклади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17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Істоти </a:t>
                      </a:r>
                      <a:r>
                        <a:rPr lang="uk-UA" dirty="0" err="1"/>
                        <a:t>ч.р</a:t>
                      </a:r>
                      <a:r>
                        <a:rPr lang="uk-UA" dirty="0"/>
                        <a:t>. (особи)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на, у (в), по, при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профе́сор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профе́сор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профе́сор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uk-UA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6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Істоти </a:t>
                      </a:r>
                      <a:r>
                        <a:rPr lang="uk-UA" dirty="0" err="1"/>
                        <a:t>ч.р</a:t>
                      </a:r>
                      <a:r>
                        <a:rPr lang="uk-UA" dirty="0"/>
                        <a:t>.(не особи)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ти́гр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ти́гр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буга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є́ві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буга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́,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е́ві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19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Основа закінчується на </a:t>
                      </a:r>
                      <a:r>
                        <a:rPr lang="uk-UA" b="1" dirty="0"/>
                        <a:t>К,Х,Г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  <a:p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>
                          <a:latin typeface="+mn-lt"/>
                        </a:rPr>
                        <a:t>на </a:t>
                      </a:r>
                      <a:r>
                        <a:rPr lang="uk-UA" i="1" dirty="0" err="1">
                          <a:latin typeface="+mn-lt"/>
                        </a:rPr>
                        <a:t>барсукові</a:t>
                      </a:r>
                      <a:r>
                        <a:rPr lang="uk-UA" i="1" dirty="0">
                          <a:latin typeface="+mn-lt"/>
                        </a:rPr>
                        <a:t> – на </a:t>
                      </a:r>
                      <a:r>
                        <a:rPr lang="uk-UA" i="1" dirty="0" err="1">
                          <a:latin typeface="+mn-lt"/>
                        </a:rPr>
                        <a:t>барсуку</a:t>
                      </a:r>
                      <a:r>
                        <a:rPr lang="uk-UA" i="1" dirty="0">
                          <a:latin typeface="+mn-lt"/>
                        </a:rPr>
                        <a:t>, на дитяткові – на дитятку, на літакові – на літаку</a:t>
                      </a:r>
                    </a:p>
                    <a:p>
                      <a:r>
                        <a:rPr lang="uk-UA" i="1" dirty="0">
                          <a:latin typeface="+mn-lt"/>
                        </a:rPr>
                        <a:t>на моніторингу,  у фартуху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52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Безсуфіксні іменники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>
                          <a:latin typeface="+mn-lt"/>
                        </a:rPr>
                        <a:t>на </a:t>
                      </a:r>
                      <a:r>
                        <a:rPr lang="uk-UA" i="1" dirty="0" err="1">
                          <a:latin typeface="+mn-lt"/>
                        </a:rPr>
                        <a:t>березі,у</a:t>
                      </a:r>
                      <a:r>
                        <a:rPr lang="uk-UA" i="1" dirty="0">
                          <a:latin typeface="+mn-lt"/>
                        </a:rPr>
                        <a:t>  дзьобі, в акті, у темпі</a:t>
                      </a:r>
                    </a:p>
                    <a:p>
                      <a:r>
                        <a:rPr lang="uk-UA" i="1" dirty="0">
                          <a:latin typeface="+mn-lt"/>
                        </a:rPr>
                        <a:t>на селі, у слові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76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Переходить наголос в односкладових іменниках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  <a:p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>
                          <a:latin typeface="+mn-lt"/>
                        </a:rPr>
                        <a:t>у </a:t>
                      </a:r>
                      <a:r>
                        <a:rPr lang="uk-UA" i="1" dirty="0" err="1">
                          <a:latin typeface="+mn-lt"/>
                        </a:rPr>
                        <a:t>гАї</a:t>
                      </a:r>
                      <a:r>
                        <a:rPr lang="uk-UA" i="1" dirty="0">
                          <a:latin typeface="+mn-lt"/>
                        </a:rPr>
                        <a:t> – у </a:t>
                      </a:r>
                      <a:r>
                        <a:rPr lang="uk-UA" i="1" dirty="0" err="1">
                          <a:latin typeface="+mn-lt"/>
                        </a:rPr>
                        <a:t>гаЮ</a:t>
                      </a:r>
                      <a:r>
                        <a:rPr lang="uk-UA" i="1" dirty="0">
                          <a:latin typeface="+mn-lt"/>
                        </a:rPr>
                        <a:t>, у </a:t>
                      </a:r>
                      <a:r>
                        <a:rPr lang="uk-UA" i="1" dirty="0" err="1">
                          <a:latin typeface="+mn-lt"/>
                        </a:rPr>
                        <a:t>бОї</a:t>
                      </a:r>
                      <a:r>
                        <a:rPr lang="uk-UA" i="1" dirty="0">
                          <a:latin typeface="+mn-lt"/>
                        </a:rPr>
                        <a:t> – у </a:t>
                      </a:r>
                      <a:r>
                        <a:rPr lang="uk-UA" i="1" dirty="0" err="1">
                          <a:latin typeface="+mn-lt"/>
                        </a:rPr>
                        <a:t>боЮ</a:t>
                      </a:r>
                      <a:r>
                        <a:rPr lang="uk-UA" i="1" dirty="0">
                          <a:latin typeface="+mn-lt"/>
                        </a:rPr>
                        <a:t>, у </a:t>
                      </a:r>
                      <a:r>
                        <a:rPr lang="uk-UA" i="1" dirty="0" err="1">
                          <a:latin typeface="+mn-lt"/>
                        </a:rPr>
                        <a:t>сОці</a:t>
                      </a:r>
                      <a:r>
                        <a:rPr lang="uk-UA" i="1" dirty="0">
                          <a:latin typeface="+mn-lt"/>
                        </a:rPr>
                        <a:t> – у </a:t>
                      </a:r>
                      <a:r>
                        <a:rPr lang="uk-UA" i="1" dirty="0" err="1">
                          <a:latin typeface="+mn-lt"/>
                        </a:rPr>
                        <a:t>сокУ</a:t>
                      </a:r>
                      <a:r>
                        <a:rPr lang="uk-UA" i="1" dirty="0">
                          <a:latin typeface="+mn-lt"/>
                        </a:rPr>
                        <a:t>,</a:t>
                      </a:r>
                    </a:p>
                    <a:p>
                      <a:r>
                        <a:rPr lang="uk-UA" i="1" dirty="0">
                          <a:latin typeface="+mn-lt"/>
                        </a:rPr>
                        <a:t>У </a:t>
                      </a:r>
                      <a:r>
                        <a:rPr lang="uk-UA" i="1" dirty="0" err="1">
                          <a:latin typeface="+mn-lt"/>
                        </a:rPr>
                        <a:t>рАї</a:t>
                      </a:r>
                      <a:r>
                        <a:rPr lang="uk-UA" i="1" dirty="0">
                          <a:latin typeface="+mn-lt"/>
                        </a:rPr>
                        <a:t> – у </a:t>
                      </a:r>
                      <a:r>
                        <a:rPr lang="uk-UA" i="1" dirty="0" err="1">
                          <a:latin typeface="+mn-lt"/>
                        </a:rPr>
                        <a:t>раЮ</a:t>
                      </a:r>
                      <a:r>
                        <a:rPr lang="uk-UA" i="1" dirty="0">
                          <a:latin typeface="+mn-lt"/>
                        </a:rPr>
                        <a:t>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87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З прийменником ПО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  <a:p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ду́б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ду́б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Дніпр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Дніпр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мі́ст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мі́ст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обли́чч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обли́чч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о́зер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о́зер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по́л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по́л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сел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у́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́ </a:t>
                      </a:r>
                      <a:endParaRPr lang="uk-UA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450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BD6C4B-8B72-4028-881C-70A8B6F0E734}"/>
              </a:ext>
            </a:extLst>
          </p:cNvPr>
          <p:cNvSpPr txBox="1"/>
          <p:nvPr/>
        </p:nvSpPr>
        <p:spPr>
          <a:xfrm>
            <a:off x="304800" y="115074"/>
            <a:ext cx="8886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Місцевий відмінок іменників ІІ відміни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(однина)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CBBA66B8-F2FD-40D8-A2B5-C2713032074E}"/>
              </a:ext>
            </a:extLst>
          </p:cNvPr>
          <p:cNvSpPr txBox="1">
            <a:spLocks/>
          </p:cNvSpPr>
          <p:nvPr/>
        </p:nvSpPr>
        <p:spPr>
          <a:xfrm>
            <a:off x="10084552" y="1540873"/>
            <a:ext cx="1725205" cy="520205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uk-UA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водій,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дзьоб,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ятко,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ліжко,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сторож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півень,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гай,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слон,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стіл.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5F1379-8FAA-4A5C-AF6B-A1BC049B950C}"/>
              </a:ext>
            </a:extLst>
          </p:cNvPr>
          <p:cNvSpPr txBox="1"/>
          <p:nvPr/>
        </p:nvSpPr>
        <p:spPr>
          <a:xfrm>
            <a:off x="10080267" y="121622"/>
            <a:ext cx="172520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dirty="0" err="1"/>
              <a:t>Поставте</a:t>
            </a:r>
            <a:r>
              <a:rPr lang="uk-UA" dirty="0"/>
              <a:t> іменники</a:t>
            </a:r>
          </a:p>
          <a:p>
            <a:pPr algn="ctr"/>
            <a:r>
              <a:rPr lang="uk-UA" dirty="0"/>
              <a:t>в місцевий </a:t>
            </a:r>
          </a:p>
          <a:p>
            <a:pPr algn="ctr"/>
            <a:r>
              <a:rPr lang="uk-UA" dirty="0"/>
              <a:t>відмінок однини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778158DD-D3E5-4863-BC44-CEE8E61D2B93}"/>
              </a:ext>
            </a:extLst>
          </p:cNvPr>
          <p:cNvSpPr/>
          <p:nvPr/>
        </p:nvSpPr>
        <p:spPr>
          <a:xfrm>
            <a:off x="10700554" y="1511363"/>
            <a:ext cx="484632" cy="40750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2" descr="М'яч футбольний сувенірний">
            <a:extLst>
              <a:ext uri="{FF2B5EF4-FFF2-40B4-BE49-F238E27FC236}">
                <a16:creationId xmlns:a16="http://schemas.microsoft.com/office/drawing/2014/main" id="{17E75108-D28A-435A-9F06-FEABE8668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75" y="88583"/>
            <a:ext cx="699177" cy="7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06970D7-F6BD-4D5B-9BE7-79B72D62B5E0}"/>
              </a:ext>
            </a:extLst>
          </p:cNvPr>
          <p:cNvSpPr/>
          <p:nvPr/>
        </p:nvSpPr>
        <p:spPr>
          <a:xfrm>
            <a:off x="11477274" y="6023242"/>
            <a:ext cx="656397" cy="713136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&quot;Назад&quot; или &quot;Предыдущий&quot;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C0E07ED-C64E-40C0-8F92-E8BF1E777F11}"/>
              </a:ext>
            </a:extLst>
          </p:cNvPr>
          <p:cNvSpPr/>
          <p:nvPr/>
        </p:nvSpPr>
        <p:spPr>
          <a:xfrm>
            <a:off x="194228" y="6150355"/>
            <a:ext cx="590964" cy="629897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49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">
            <a:extLst>
              <a:ext uri="{FF2B5EF4-FFF2-40B4-BE49-F238E27FC236}">
                <a16:creationId xmlns:a16="http://schemas.microsoft.com/office/drawing/2014/main" id="{EC3B1685-9A90-4BD7-F9C6-26BB9A910117}"/>
              </a:ext>
            </a:extLst>
          </p:cNvPr>
          <p:cNvSpPr>
            <a:spLocks noGrp="1"/>
          </p:cNvSpPr>
          <p:nvPr/>
        </p:nvSpPr>
        <p:spPr>
          <a:xfrm>
            <a:off x="1607827" y="606340"/>
            <a:ext cx="1581665" cy="37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22.10.2025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979AB7-4461-253F-B624-7269B0DF90F3}"/>
              </a:ext>
            </a:extLst>
          </p:cNvPr>
          <p:cNvSpPr txBox="1"/>
          <p:nvPr/>
        </p:nvSpPr>
        <p:spPr>
          <a:xfrm>
            <a:off x="2090594" y="49638"/>
            <a:ext cx="7997623" cy="6517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dirty="0" err="1"/>
              <a:t>Поставте</a:t>
            </a:r>
            <a:r>
              <a:rPr lang="ru-RU" sz="2400" dirty="0"/>
              <a:t> </a:t>
            </a:r>
            <a:r>
              <a:rPr lang="ru-RU" sz="2400" dirty="0" err="1"/>
              <a:t>іменники</a:t>
            </a:r>
            <a:r>
              <a:rPr lang="ru-RU" sz="2400" dirty="0"/>
              <a:t> в </a:t>
            </a:r>
            <a:r>
              <a:rPr lang="ru-RU" sz="2400" dirty="0" err="1"/>
              <a:t>кличний</a:t>
            </a:r>
            <a:r>
              <a:rPr lang="ru-RU" sz="2400" dirty="0"/>
              <a:t> </a:t>
            </a:r>
            <a:r>
              <a:rPr lang="ru-RU" sz="2400" dirty="0" err="1"/>
              <a:t>відмінок</a:t>
            </a:r>
            <a:r>
              <a:rPr lang="ru-RU" sz="2400" dirty="0"/>
              <a:t> </a:t>
            </a:r>
            <a:r>
              <a:rPr lang="ru-RU" sz="2400" dirty="0" err="1"/>
              <a:t>однини</a:t>
            </a:r>
            <a:endParaRPr lang="uk-UA" sz="2200" dirty="0">
              <a:solidFill>
                <a:srgbClr val="FFFF00"/>
              </a:solidFill>
            </a:endParaRPr>
          </a:p>
        </p:txBody>
      </p:sp>
      <p:graphicFrame>
        <p:nvGraphicFramePr>
          <p:cNvPr id="10" name="Таблица 2">
            <a:extLst>
              <a:ext uri="{FF2B5EF4-FFF2-40B4-BE49-F238E27FC236}">
                <a16:creationId xmlns:a16="http://schemas.microsoft.com/office/drawing/2014/main" id="{A893BF6C-323E-47CE-BD56-1D4083939E36}"/>
              </a:ext>
            </a:extLst>
          </p:cNvPr>
          <p:cNvGraphicFramePr>
            <a:graphicFrameLocks noGrp="1"/>
          </p:cNvGraphicFramePr>
          <p:nvPr/>
        </p:nvGraphicFramePr>
        <p:xfrm>
          <a:off x="363947" y="3454504"/>
          <a:ext cx="11464106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717">
                  <a:extLst>
                    <a:ext uri="{9D8B030D-6E8A-4147-A177-3AD203B41FA5}">
                      <a16:colId xmlns:a16="http://schemas.microsoft.com/office/drawing/2014/main" val="1520266802"/>
                    </a:ext>
                  </a:extLst>
                </a:gridCol>
                <a:gridCol w="2029717">
                  <a:extLst>
                    <a:ext uri="{9D8B030D-6E8A-4147-A177-3AD203B41FA5}">
                      <a16:colId xmlns:a16="http://schemas.microsoft.com/office/drawing/2014/main" val="612009751"/>
                    </a:ext>
                  </a:extLst>
                </a:gridCol>
                <a:gridCol w="1846319">
                  <a:extLst>
                    <a:ext uri="{9D8B030D-6E8A-4147-A177-3AD203B41FA5}">
                      <a16:colId xmlns:a16="http://schemas.microsoft.com/office/drawing/2014/main" val="2543748784"/>
                    </a:ext>
                  </a:extLst>
                </a:gridCol>
                <a:gridCol w="2155906">
                  <a:extLst>
                    <a:ext uri="{9D8B030D-6E8A-4147-A177-3AD203B41FA5}">
                      <a16:colId xmlns:a16="http://schemas.microsoft.com/office/drawing/2014/main" val="3409119838"/>
                    </a:ext>
                  </a:extLst>
                </a:gridCol>
                <a:gridCol w="1550838">
                  <a:extLst>
                    <a:ext uri="{9D8B030D-6E8A-4147-A177-3AD203B41FA5}">
                      <a16:colId xmlns:a16="http://schemas.microsoft.com/office/drawing/2014/main" val="2953795824"/>
                    </a:ext>
                  </a:extLst>
                </a:gridCol>
                <a:gridCol w="1851609">
                  <a:extLst>
                    <a:ext uri="{9D8B030D-6E8A-4147-A177-3AD203B41FA5}">
                      <a16:colId xmlns:a16="http://schemas.microsoft.com/office/drawing/2014/main" val="1838811367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ІІ ВІДМІНА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ІІ ВІДМІНА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8106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ТВЕРДА ГРУПА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uk-UA" dirty="0"/>
                        <a:t>ТВЕРДА ГРУПА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М’ЯКА ГРУПА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МІШАНА ГРУПА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15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Е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У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Ю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Е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У (після Ч,Ш)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Е ( після Ж)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2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/>
                        <a:t>брате, ректоре, Павле, Вікторе,</a:t>
                      </a:r>
                    </a:p>
                    <a:p>
                      <a:r>
                        <a:rPr lang="uk-UA" sz="1400" dirty="0"/>
                        <a:t>столе, пане, друже, вовче.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</a:rPr>
                        <a:t>Сину, тату, діду</a:t>
                      </a:r>
                      <a:r>
                        <a:rPr lang="uk-UA" sz="1400" dirty="0"/>
                        <a:t>.</a:t>
                      </a:r>
                    </a:p>
                    <a:p>
                      <a:pPr marL="0" indent="0">
                        <a:buAutoNum type="arabicPeriod"/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</a:rPr>
                        <a:t>Після Г, К, Х</a:t>
                      </a:r>
                      <a:r>
                        <a:rPr lang="uk-UA" sz="1400" dirty="0"/>
                        <a:t>: ліску, батьку, астрологу, снігу, сміху,  Аристарху.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Андрію, коню,</a:t>
                      </a:r>
                    </a:p>
                    <a:p>
                      <a:r>
                        <a:rPr lang="uk-UA" sz="1400" dirty="0"/>
                        <a:t>болю, </a:t>
                      </a:r>
                      <a:r>
                        <a:rPr lang="uk-UA" sz="1400" dirty="0" err="1"/>
                        <a:t>нежитю</a:t>
                      </a:r>
                      <a:r>
                        <a:rPr lang="uk-UA" sz="1400" dirty="0"/>
                        <a:t>,</a:t>
                      </a:r>
                    </a:p>
                    <a:p>
                      <a:r>
                        <a:rPr lang="uk-UA" sz="1400" dirty="0"/>
                        <a:t>Василю, бою,</a:t>
                      </a:r>
                    </a:p>
                    <a:p>
                      <a:r>
                        <a:rPr lang="uk-UA" sz="1400" dirty="0"/>
                        <a:t>мудрецю, знавцю, </a:t>
                      </a:r>
                      <a:r>
                        <a:rPr lang="uk-UA" sz="1400" dirty="0" err="1"/>
                        <a:t>гінцю</a:t>
                      </a:r>
                      <a:r>
                        <a:rPr lang="uk-UA" sz="1400" dirty="0"/>
                        <a:t>, Ігорю.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rgbClr val="FF0000"/>
                          </a:solidFill>
                        </a:rPr>
                        <a:t>Після чергування: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хлопець – хлопче,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жнець – женче,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кравець –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</a:rPr>
                        <a:t>кравче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швець -шевче.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читачу,</a:t>
                      </a:r>
                    </a:p>
                    <a:p>
                      <a:r>
                        <a:rPr lang="uk-UA" sz="1400" dirty="0"/>
                        <a:t>латишу,</a:t>
                      </a:r>
                    </a:p>
                    <a:p>
                      <a:r>
                        <a:rPr lang="uk-UA" sz="1400" dirty="0"/>
                        <a:t>слухачу,</a:t>
                      </a:r>
                    </a:p>
                    <a:p>
                      <a:r>
                        <a:rPr lang="uk-UA" sz="1400" dirty="0"/>
                        <a:t>Івановичу.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uk-UA" sz="1400" dirty="0"/>
                        <a:t>Стороже, екіпаже.</a:t>
                      </a:r>
                    </a:p>
                    <a:p>
                      <a:pPr marL="0" indent="0">
                        <a:buAutoNum type="arabicPeriod"/>
                      </a:pPr>
                      <a:r>
                        <a:rPr lang="uk-UA" sz="1400" dirty="0"/>
                        <a:t>Буше, </a:t>
                      </a:r>
                      <a:r>
                        <a:rPr lang="uk-UA" sz="1400" dirty="0" err="1"/>
                        <a:t>Довбуше</a:t>
                      </a:r>
                      <a:r>
                        <a:rPr lang="uk-UA" sz="1400" dirty="0"/>
                        <a:t> (бо власні назви)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94565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5E6E6B-E4F4-44B3-8FA5-5F6637C93522}"/>
              </a:ext>
            </a:extLst>
          </p:cNvPr>
          <p:cNvSpPr/>
          <p:nvPr/>
        </p:nvSpPr>
        <p:spPr>
          <a:xfrm>
            <a:off x="363945" y="5860453"/>
            <a:ext cx="11592827" cy="589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/>
              <a:t>Кошик</a:t>
            </a:r>
            <a:r>
              <a:rPr lang="ru-RU" sz="2400" b="1" dirty="0"/>
              <a:t>, сват, </a:t>
            </a:r>
            <a:r>
              <a:rPr lang="ru-RU" sz="2400" b="1" dirty="0" err="1"/>
              <a:t>гріх</a:t>
            </a:r>
            <a:r>
              <a:rPr lang="ru-RU" sz="2400" b="1" dirty="0"/>
              <a:t>, степ, </a:t>
            </a:r>
            <a:r>
              <a:rPr lang="ru-RU" sz="2400" b="1" dirty="0" err="1"/>
              <a:t>дриль</a:t>
            </a:r>
            <a:r>
              <a:rPr lang="ru-RU" sz="2400" b="1" dirty="0"/>
              <a:t>, пень, </a:t>
            </a:r>
            <a:r>
              <a:rPr lang="ru-RU" sz="2400" b="1" dirty="0" err="1"/>
              <a:t>жнець</a:t>
            </a:r>
            <a:r>
              <a:rPr lang="ru-RU" sz="2400" b="1" dirty="0"/>
              <a:t>, </a:t>
            </a:r>
            <a:r>
              <a:rPr lang="ru-RU" sz="2400" b="1" dirty="0" err="1"/>
              <a:t>молодець</a:t>
            </a:r>
            <a:r>
              <a:rPr lang="ru-RU" sz="2400" b="1" dirty="0"/>
              <a:t>, </a:t>
            </a:r>
            <a:r>
              <a:rPr lang="ru-RU" sz="2400" b="1" dirty="0" err="1"/>
              <a:t>товариш</a:t>
            </a:r>
            <a:r>
              <a:rPr lang="ru-RU" sz="2400" b="1" dirty="0"/>
              <a:t>, </a:t>
            </a:r>
            <a:r>
              <a:rPr lang="ru-RU" sz="2400" b="1" dirty="0" err="1"/>
              <a:t>ніж</a:t>
            </a:r>
            <a:r>
              <a:rPr lang="ru-RU" sz="2400" b="1" dirty="0"/>
              <a:t>, Семенович.</a:t>
            </a:r>
            <a:endParaRPr lang="uk-UA" sz="2400" b="1" dirty="0"/>
          </a:p>
        </p:txBody>
      </p:sp>
      <p:graphicFrame>
        <p:nvGraphicFramePr>
          <p:cNvPr id="12" name="Таблица 2">
            <a:extLst>
              <a:ext uri="{FF2B5EF4-FFF2-40B4-BE49-F238E27FC236}">
                <a16:creationId xmlns:a16="http://schemas.microsoft.com/office/drawing/2014/main" id="{ED9EC652-ABE9-458A-A6E4-0654198A5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0463"/>
              </p:ext>
            </p:extLst>
          </p:nvPr>
        </p:nvGraphicFramePr>
        <p:xfrm>
          <a:off x="363946" y="751014"/>
          <a:ext cx="11464107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821">
                  <a:extLst>
                    <a:ext uri="{9D8B030D-6E8A-4147-A177-3AD203B41FA5}">
                      <a16:colId xmlns:a16="http://schemas.microsoft.com/office/drawing/2014/main" val="612009751"/>
                    </a:ext>
                  </a:extLst>
                </a:gridCol>
                <a:gridCol w="1930272">
                  <a:extLst>
                    <a:ext uri="{9D8B030D-6E8A-4147-A177-3AD203B41FA5}">
                      <a16:colId xmlns:a16="http://schemas.microsoft.com/office/drawing/2014/main" val="2543748784"/>
                    </a:ext>
                  </a:extLst>
                </a:gridCol>
                <a:gridCol w="2250989">
                  <a:extLst>
                    <a:ext uri="{9D8B030D-6E8A-4147-A177-3AD203B41FA5}">
                      <a16:colId xmlns:a16="http://schemas.microsoft.com/office/drawing/2014/main" val="3409119838"/>
                    </a:ext>
                  </a:extLst>
                </a:gridCol>
                <a:gridCol w="2898397">
                  <a:extLst>
                    <a:ext uri="{9D8B030D-6E8A-4147-A177-3AD203B41FA5}">
                      <a16:colId xmlns:a16="http://schemas.microsoft.com/office/drawing/2014/main" val="97510170"/>
                    </a:ext>
                  </a:extLst>
                </a:gridCol>
                <a:gridCol w="2091628">
                  <a:extLst>
                    <a:ext uri="{9D8B030D-6E8A-4147-A177-3AD203B41FA5}">
                      <a16:colId xmlns:a16="http://schemas.microsoft.com/office/drawing/2014/main" val="295379582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 ВІДМІНА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8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ТВЕРДА ГРУПА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М’ЯКА ГРУПА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МІШАНА ГРУПА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5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Е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Є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Ю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Е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2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/>
                        <a:t> Тамаро Іванівно, сестро, Миколо, сирото, забіяко.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земле, воле, Ілле, доле, </a:t>
                      </a:r>
                      <a:r>
                        <a:rPr lang="uk-UA" sz="1400" dirty="0" err="1"/>
                        <a:t>куле</a:t>
                      </a:r>
                      <a:r>
                        <a:rPr lang="uk-UA" sz="1400" dirty="0"/>
                        <a:t>, нене,</a:t>
                      </a:r>
                    </a:p>
                    <a:p>
                      <a:r>
                        <a:rPr lang="uk-UA" sz="1400" dirty="0"/>
                        <a:t>судде.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Надіє, Маріє, алеє,</a:t>
                      </a:r>
                    </a:p>
                    <a:p>
                      <a:r>
                        <a:rPr lang="uk-UA" sz="1400" dirty="0"/>
                        <a:t>акаціє, </a:t>
                      </a:r>
                      <a:r>
                        <a:rPr lang="uk-UA" sz="1400" dirty="0" err="1"/>
                        <a:t>Турціє</a:t>
                      </a:r>
                      <a:r>
                        <a:rPr lang="uk-UA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rgbClr val="FF0000"/>
                          </a:solidFill>
                        </a:rPr>
                        <a:t>пестливі форми слів:</a:t>
                      </a:r>
                    </a:p>
                    <a:p>
                      <a:r>
                        <a:rPr lang="uk-UA" sz="1400" dirty="0"/>
                        <a:t>бабусю, Лесю, доню.</a:t>
                      </a:r>
                    </a:p>
                    <a:p>
                      <a:r>
                        <a:rPr lang="uk-UA" sz="1400" dirty="0">
                          <a:solidFill>
                            <a:srgbClr val="FF0000"/>
                          </a:solidFill>
                        </a:rPr>
                        <a:t>АЛЕ</a:t>
                      </a:r>
                      <a:r>
                        <a:rPr lang="uk-UA" sz="1400" dirty="0"/>
                        <a:t>: </a:t>
                      </a:r>
                      <a:r>
                        <a:rPr lang="uk-UA" sz="1400" dirty="0">
                          <a:solidFill>
                            <a:srgbClr val="00B050"/>
                          </a:solidFill>
                        </a:rPr>
                        <a:t>Насте, Катре, Мотре.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душе, круче,</a:t>
                      </a:r>
                    </a:p>
                    <a:p>
                      <a:r>
                        <a:rPr lang="uk-UA" sz="1400" dirty="0"/>
                        <a:t>задаче, мише.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94565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A5B7DE-013E-4B85-8A6E-D567773577AF}"/>
              </a:ext>
            </a:extLst>
          </p:cNvPr>
          <p:cNvSpPr/>
          <p:nvPr/>
        </p:nvSpPr>
        <p:spPr>
          <a:xfrm>
            <a:off x="363946" y="2730243"/>
            <a:ext cx="11592828" cy="589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/>
              <a:t>Світлана</a:t>
            </a:r>
            <a:r>
              <a:rPr lang="ru-RU" sz="2400" b="1" dirty="0"/>
              <a:t> </a:t>
            </a:r>
            <a:r>
              <a:rPr lang="ru-RU" sz="2400" b="1" dirty="0" err="1"/>
              <a:t>Андріївна</a:t>
            </a:r>
            <a:r>
              <a:rPr lang="ru-RU" sz="2400" b="1" dirty="0"/>
              <a:t>, капризуля, </a:t>
            </a:r>
            <a:r>
              <a:rPr lang="ru-RU" sz="2400" b="1" dirty="0" err="1"/>
              <a:t>Соломія</a:t>
            </a:r>
            <a:r>
              <a:rPr lang="ru-RU" sz="2400" b="1" dirty="0"/>
              <a:t>, Соля, </a:t>
            </a:r>
            <a:r>
              <a:rPr lang="ru-RU" sz="2400" b="1" dirty="0" err="1"/>
              <a:t>дзвіниця</a:t>
            </a:r>
            <a:r>
              <a:rPr lang="ru-RU" sz="2400" b="1" dirty="0"/>
              <a:t>, новина, воля, </a:t>
            </a:r>
            <a:r>
              <a:rPr lang="ru-RU" sz="2400" b="1" dirty="0" err="1"/>
              <a:t>скриня</a:t>
            </a:r>
            <a:r>
              <a:rPr lang="ru-RU" sz="2400" b="1" dirty="0"/>
              <a:t>, шия. </a:t>
            </a:r>
            <a:endParaRPr lang="uk-UA" sz="2400" b="1" dirty="0"/>
          </a:p>
        </p:txBody>
      </p:sp>
      <p:pic>
        <p:nvPicPr>
          <p:cNvPr id="8" name="Picture 2" descr="М'яч футбольний сувенірний">
            <a:extLst>
              <a:ext uri="{FF2B5EF4-FFF2-40B4-BE49-F238E27FC236}">
                <a16:creationId xmlns:a16="http://schemas.microsoft.com/office/drawing/2014/main" id="{698C0942-FB93-49C0-BE29-755081B8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17" y="-20689"/>
            <a:ext cx="699177" cy="7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&quot;Вперед&quot; или &quot;Следующий&quot;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8A3E20-4656-4BC5-8A35-19BD0F911617}"/>
              </a:ext>
            </a:extLst>
          </p:cNvPr>
          <p:cNvSpPr/>
          <p:nvPr/>
        </p:nvSpPr>
        <p:spPr>
          <a:xfrm>
            <a:off x="11499854" y="6092957"/>
            <a:ext cx="656397" cy="713136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Управляющая кнопка: &quot;Назад&quot; или &quot;Предыдущий&quot;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29D21E7-8FB4-419A-9B27-1F33884CCF2B}"/>
              </a:ext>
            </a:extLst>
          </p:cNvPr>
          <p:cNvSpPr/>
          <p:nvPr/>
        </p:nvSpPr>
        <p:spPr>
          <a:xfrm>
            <a:off x="164466" y="6156415"/>
            <a:ext cx="527680" cy="589073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759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утбольные ворота с тенью, сеткой и маркировкой поля. Ворота для  футбольного поля. Футбол. Расположен на футбольном поле. Вектор | Премиум  вектор">
            <a:extLst>
              <a:ext uri="{FF2B5EF4-FFF2-40B4-BE49-F238E27FC236}">
                <a16:creationId xmlns:a16="http://schemas.microsoft.com/office/drawing/2014/main" id="{15A1E44B-5DA6-47B4-A8B7-1AE071D3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338"/>
            <a:ext cx="10765805" cy="65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Шкіряний футбольний м'яч Україна №5 – фото, відгуки, характеристики в  інтернет-магазині ROZETKA від продавця: Спорт База | Купити в Україні:  Києві, Харкові, Дніпрі, Одесі, Запоріжжі, Львові">
            <a:hlinkClick r:id="rId3" action="ppaction://hlinksldjump"/>
            <a:extLst>
              <a:ext uri="{FF2B5EF4-FFF2-40B4-BE49-F238E27FC236}">
                <a16:creationId xmlns:a16="http://schemas.microsoft.com/office/drawing/2014/main" id="{BB447072-4848-43CF-A652-43963E406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881" y1="42912" x2="14508" y2="62452"/>
                        <a14:foregroundMark x1="14508" y1="62452" x2="13990" y2="62069"/>
                        <a14:foregroundMark x1="13990" y1="61303" x2="18135" y2="65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0" r="-5840"/>
          <a:stretch/>
        </p:blipFill>
        <p:spPr bwMode="auto">
          <a:xfrm>
            <a:off x="2378628" y="4264454"/>
            <a:ext cx="1236421" cy="1672051"/>
          </a:xfrm>
          <a:prstGeom prst="rect">
            <a:avLst/>
          </a:prstGeom>
          <a:noFill/>
          <a:effectLst>
            <a:outerShdw blurRad="330200" dist="228600" dir="42000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Шкіряний футбольний м'яч Україна №5 – фото, відгуки, характеристики в  інтернет-магазині ROZETKA від продавця: Спорт База | Купити в Україні:  Києві, Харкові, Дніпрі, Одесі, Запоріжжі, Львові">
            <a:hlinkClick r:id="rId6" action="ppaction://hlinksldjump"/>
            <a:extLst>
              <a:ext uri="{FF2B5EF4-FFF2-40B4-BE49-F238E27FC236}">
                <a16:creationId xmlns:a16="http://schemas.microsoft.com/office/drawing/2014/main" id="{572DCB1E-EFC0-424B-8A1C-C51A429D5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881" y1="42912" x2="14508" y2="62452"/>
                        <a14:foregroundMark x1="14508" y1="62452" x2="13990" y2="62069"/>
                        <a14:foregroundMark x1="13990" y1="61303" x2="18135" y2="65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0" r="-5840"/>
          <a:stretch/>
        </p:blipFill>
        <p:spPr bwMode="auto">
          <a:xfrm>
            <a:off x="3994758" y="3389929"/>
            <a:ext cx="1236421" cy="1672051"/>
          </a:xfrm>
          <a:prstGeom prst="rect">
            <a:avLst/>
          </a:prstGeom>
          <a:noFill/>
          <a:effectLst>
            <a:outerShdw blurRad="330200" dist="228600" dir="42000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Шкіряний футбольний м'яч Україна №5 – фото, відгуки, характеристики в  інтернет-магазині ROZETKA від продавця: Спорт База | Купити в Україні:  Києві, Харкові, Дніпрі, Одесі, Запоріжжі, Львові">
            <a:hlinkClick r:id="rId7" action="ppaction://hlinksldjump"/>
            <a:extLst>
              <a:ext uri="{FF2B5EF4-FFF2-40B4-BE49-F238E27FC236}">
                <a16:creationId xmlns:a16="http://schemas.microsoft.com/office/drawing/2014/main" id="{633EF608-2B60-47C7-B026-B9918935F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881" y1="42912" x2="14508" y2="62452"/>
                        <a14:foregroundMark x1="14508" y1="62452" x2="13990" y2="62069"/>
                        <a14:foregroundMark x1="13990" y1="61303" x2="18135" y2="65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0" r="-5840"/>
          <a:stretch/>
        </p:blipFill>
        <p:spPr bwMode="auto">
          <a:xfrm>
            <a:off x="5348348" y="4583074"/>
            <a:ext cx="1236421" cy="1672051"/>
          </a:xfrm>
          <a:prstGeom prst="rect">
            <a:avLst/>
          </a:prstGeom>
          <a:noFill/>
          <a:effectLst>
            <a:outerShdw blurRad="330200" dist="228600" dir="42000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Шкіряний футбольний м'яч Україна №5 – фото, відгуки, характеристики в  інтернет-магазині ROZETKA від продавця: Спорт База | Купити в Україні:  Києві, Харкові, Дніпрі, Одесі, Запоріжжі, Львові">
            <a:hlinkClick r:id="rId8" action="ppaction://hlinksldjump"/>
            <a:extLst>
              <a:ext uri="{FF2B5EF4-FFF2-40B4-BE49-F238E27FC236}">
                <a16:creationId xmlns:a16="http://schemas.microsoft.com/office/drawing/2014/main" id="{9E694B71-9DA7-4D8E-9579-CC60F2060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881" y1="42912" x2="14508" y2="62452"/>
                        <a14:foregroundMark x1="14508" y1="62452" x2="13990" y2="62069"/>
                        <a14:foregroundMark x1="13990" y1="61303" x2="18135" y2="65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0" r="-5840"/>
          <a:stretch/>
        </p:blipFill>
        <p:spPr bwMode="auto">
          <a:xfrm>
            <a:off x="6920692" y="3459954"/>
            <a:ext cx="1236421" cy="1672051"/>
          </a:xfrm>
          <a:prstGeom prst="rect">
            <a:avLst/>
          </a:prstGeom>
          <a:noFill/>
          <a:effectLst>
            <a:outerShdw blurRad="330200" dist="228600" dir="42000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Шкіряний футбольний м'яч Україна №5 – фото, відгуки, характеристики в  інтернет-магазині ROZETKA від продавця: Спорт База | Купити в Україні:  Києві, Харкові, Дніпрі, Одесі, Запоріжжі, Львові">
            <a:hlinkClick r:id="rId9" action="ppaction://hlinksldjump"/>
            <a:extLst>
              <a:ext uri="{FF2B5EF4-FFF2-40B4-BE49-F238E27FC236}">
                <a16:creationId xmlns:a16="http://schemas.microsoft.com/office/drawing/2014/main" id="{C0E804F0-D8CA-49E2-960E-5E0F04A16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881" y1="42912" x2="14508" y2="62452"/>
                        <a14:foregroundMark x1="14508" y1="62452" x2="13990" y2="62069"/>
                        <a14:foregroundMark x1="13990" y1="61303" x2="18135" y2="65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0" r="-5840"/>
          <a:stretch/>
        </p:blipFill>
        <p:spPr bwMode="auto">
          <a:xfrm>
            <a:off x="8391965" y="4591877"/>
            <a:ext cx="1236421" cy="1672051"/>
          </a:xfrm>
          <a:prstGeom prst="rect">
            <a:avLst/>
          </a:prstGeom>
          <a:noFill/>
          <a:effectLst>
            <a:outerShdw blurRad="330200" dist="228600" dir="42000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Шкіряний футбольний м'яч Україна №5 – фото, відгуки, характеристики в  інтернет-магазині ROZETKA від продавця: Спорт База | Купити в Україні:  Києві, Харкові, Дніпрі, Одесі, Запоріжжі, Львові">
            <a:hlinkClick r:id="rId10" action="ppaction://hlinksldjump"/>
            <a:extLst>
              <a:ext uri="{FF2B5EF4-FFF2-40B4-BE49-F238E27FC236}">
                <a16:creationId xmlns:a16="http://schemas.microsoft.com/office/drawing/2014/main" id="{0D5F0D6D-F5C2-4B0B-80DA-7F0BD0C34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881" y1="42912" x2="14508" y2="62452"/>
                        <a14:foregroundMark x1="14508" y1="62452" x2="13990" y2="62069"/>
                        <a14:foregroundMark x1="13990" y1="61303" x2="18135" y2="65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0" r="-5840"/>
          <a:stretch/>
        </p:blipFill>
        <p:spPr bwMode="auto">
          <a:xfrm>
            <a:off x="9521814" y="3459954"/>
            <a:ext cx="1236421" cy="1672051"/>
          </a:xfrm>
          <a:prstGeom prst="rect">
            <a:avLst/>
          </a:prstGeom>
          <a:noFill/>
          <a:effectLst>
            <a:outerShdw blurRad="330200" dist="228600" dir="42000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1478D23B-34BD-4E48-B3F9-53FE149A4215}"/>
              </a:ext>
            </a:extLst>
          </p:cNvPr>
          <p:cNvSpPr txBox="1"/>
          <p:nvPr/>
        </p:nvSpPr>
        <p:spPr>
          <a:xfrm>
            <a:off x="2445819" y="4731147"/>
            <a:ext cx="9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Р.в.одн</a:t>
            </a:r>
            <a:r>
              <a:rPr lang="uk-UA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7797455D-998D-497A-AA9B-B6627AAEDFEB}"/>
              </a:ext>
            </a:extLst>
          </p:cNvPr>
          <p:cNvSpPr txBox="1"/>
          <p:nvPr/>
        </p:nvSpPr>
        <p:spPr>
          <a:xfrm>
            <a:off x="4175091" y="3847250"/>
            <a:ext cx="87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Р.в.мн</a:t>
            </a:r>
            <a:r>
              <a:rPr lang="uk-UA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>
            <a:hlinkClick r:id="rId7" action="ppaction://hlinksldjump"/>
            <a:extLst>
              <a:ext uri="{FF2B5EF4-FFF2-40B4-BE49-F238E27FC236}">
                <a16:creationId xmlns:a16="http://schemas.microsoft.com/office/drawing/2014/main" id="{87456860-3F84-4FB0-B866-EA39B26FC644}"/>
              </a:ext>
            </a:extLst>
          </p:cNvPr>
          <p:cNvSpPr txBox="1"/>
          <p:nvPr/>
        </p:nvSpPr>
        <p:spPr>
          <a:xfrm>
            <a:off x="5439115" y="504976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Д.в.одн</a:t>
            </a:r>
            <a:r>
              <a:rPr lang="uk-UA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TextBox 13">
            <a:hlinkClick r:id="rId8" action="ppaction://hlinksldjump"/>
            <a:extLst>
              <a:ext uri="{FF2B5EF4-FFF2-40B4-BE49-F238E27FC236}">
                <a16:creationId xmlns:a16="http://schemas.microsoft.com/office/drawing/2014/main" id="{AFBDBA16-15D5-48AA-AB57-4E835539105A}"/>
              </a:ext>
            </a:extLst>
          </p:cNvPr>
          <p:cNvSpPr txBox="1"/>
          <p:nvPr/>
        </p:nvSpPr>
        <p:spPr>
          <a:xfrm>
            <a:off x="6938383" y="3895122"/>
            <a:ext cx="106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М.в.одн</a:t>
            </a:r>
            <a:r>
              <a:rPr lang="uk-UA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xtBox 15">
            <a:hlinkClick r:id="rId9" action="ppaction://hlinksldjump"/>
            <a:extLst>
              <a:ext uri="{FF2B5EF4-FFF2-40B4-BE49-F238E27FC236}">
                <a16:creationId xmlns:a16="http://schemas.microsoft.com/office/drawing/2014/main" id="{1078F069-99EF-4764-87FE-4D41640027CC}"/>
              </a:ext>
            </a:extLst>
          </p:cNvPr>
          <p:cNvSpPr txBox="1"/>
          <p:nvPr/>
        </p:nvSpPr>
        <p:spPr>
          <a:xfrm>
            <a:off x="8632827" y="505857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b="1" dirty="0" err="1">
                <a:solidFill>
                  <a:srgbClr val="FF0000"/>
                </a:solidFill>
              </a:rPr>
              <a:t>Ор.в</a:t>
            </a:r>
            <a:r>
              <a:rPr lang="uk-UA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xtBox 16">
            <a:hlinkClick r:id="rId10" action="ppaction://hlinksldjump"/>
            <a:extLst>
              <a:ext uri="{FF2B5EF4-FFF2-40B4-BE49-F238E27FC236}">
                <a16:creationId xmlns:a16="http://schemas.microsoft.com/office/drawing/2014/main" id="{786B7532-9C1E-43CD-9D6E-C6C406D92919}"/>
              </a:ext>
            </a:extLst>
          </p:cNvPr>
          <p:cNvSpPr txBox="1"/>
          <p:nvPr/>
        </p:nvSpPr>
        <p:spPr>
          <a:xfrm>
            <a:off x="9769275" y="397047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b="1" dirty="0" err="1">
                <a:solidFill>
                  <a:srgbClr val="FF0000"/>
                </a:solidFill>
              </a:rPr>
              <a:t>Кл.в</a:t>
            </a:r>
            <a:r>
              <a:rPr lang="uk-UA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8" name="Picture 6" descr="Шкіряний футбольний м'яч Україна №5 – фото, відгуки, характеристики в  інтернет-магазині ROZETKA від продавця: Спорт База | Купити в Україні:  Києві, Харкові, Дніпрі, Одесі, Запоріжжі, Львові">
            <a:hlinkClick r:id="rId11" action="ppaction://hlinksldjump"/>
            <a:extLst>
              <a:ext uri="{FF2B5EF4-FFF2-40B4-BE49-F238E27FC236}">
                <a16:creationId xmlns:a16="http://schemas.microsoft.com/office/drawing/2014/main" id="{7800273A-9831-4EA6-8654-D1AA9B633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881" y1="42912" x2="14508" y2="62452"/>
                        <a14:foregroundMark x1="14508" y1="62452" x2="13990" y2="62069"/>
                        <a14:foregroundMark x1="13990" y1="61303" x2="18135" y2="65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0" r="-5840"/>
          <a:stretch/>
        </p:blipFill>
        <p:spPr bwMode="auto">
          <a:xfrm>
            <a:off x="1159883" y="3389930"/>
            <a:ext cx="1236421" cy="1672051"/>
          </a:xfrm>
          <a:prstGeom prst="rect">
            <a:avLst/>
          </a:prstGeom>
          <a:noFill/>
          <a:effectLst>
            <a:outerShdw blurRad="330200" dist="228600" dir="42000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hlinkClick r:id="rId11" action="ppaction://hlinksldjump"/>
            <a:extLst>
              <a:ext uri="{FF2B5EF4-FFF2-40B4-BE49-F238E27FC236}">
                <a16:creationId xmlns:a16="http://schemas.microsoft.com/office/drawing/2014/main" id="{1C00E65A-7CA3-4C7F-96A5-18B64DA5F9B3}"/>
              </a:ext>
            </a:extLst>
          </p:cNvPr>
          <p:cNvSpPr txBox="1"/>
          <p:nvPr/>
        </p:nvSpPr>
        <p:spPr>
          <a:xfrm>
            <a:off x="1216333" y="385662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Ім. на -р</a:t>
            </a:r>
          </a:p>
        </p:txBody>
      </p:sp>
      <p:pic>
        <p:nvPicPr>
          <p:cNvPr id="20" name="Picture 6" descr="Шкіряний футбольний м'яч Україна №5 – фото, відгуки, характеристики в  інтернет-магазині ROZETKA від продавця: Спорт База | Купити в Україні:  Києві, Харкові, Дніпрі, Одесі, Запоріжжі, Львові">
            <a:hlinkClick r:id="rId12" action="ppaction://hlinksldjump"/>
            <a:extLst>
              <a:ext uri="{FF2B5EF4-FFF2-40B4-BE49-F238E27FC236}">
                <a16:creationId xmlns:a16="http://schemas.microsoft.com/office/drawing/2014/main" id="{719D589F-EA7C-4034-A2F8-7869B7E14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881" y1="42912" x2="14508" y2="62452"/>
                        <a14:foregroundMark x1="14508" y1="62452" x2="13990" y2="62069"/>
                        <a14:foregroundMark x1="13990" y1="61303" x2="18135" y2="65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0" r="-5840"/>
          <a:stretch/>
        </p:blipFill>
        <p:spPr bwMode="auto">
          <a:xfrm>
            <a:off x="10493206" y="4591877"/>
            <a:ext cx="1236421" cy="1672051"/>
          </a:xfrm>
          <a:prstGeom prst="rect">
            <a:avLst/>
          </a:prstGeom>
          <a:noFill/>
          <a:effectLst>
            <a:outerShdw blurRad="330200" dist="228600" dir="42000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hlinkClick r:id="rId12" action="ppaction://hlinksldjump"/>
            <a:extLst>
              <a:ext uri="{FF2B5EF4-FFF2-40B4-BE49-F238E27FC236}">
                <a16:creationId xmlns:a16="http://schemas.microsoft.com/office/drawing/2014/main" id="{90E100A6-05DC-4F05-A657-653F86E5E64A}"/>
              </a:ext>
            </a:extLst>
          </p:cNvPr>
          <p:cNvSpPr txBox="1"/>
          <p:nvPr/>
        </p:nvSpPr>
        <p:spPr>
          <a:xfrm>
            <a:off x="10813505" y="510161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І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uk-UA" b="1" dirty="0">
                <a:solidFill>
                  <a:srgbClr val="FF0000"/>
                </a:solidFill>
              </a:rPr>
              <a:t>в.</a:t>
            </a:r>
          </a:p>
        </p:txBody>
      </p:sp>
      <p:pic>
        <p:nvPicPr>
          <p:cNvPr id="22" name="Picture 6" descr="Шкіряний футбольний м'яч Україна №5 – фото, відгуки, характеристики в  інтернет-магазині ROZETKA від продавця: Спорт База | Купити в Україні:  Києві, Харкові, Дніпрі, Одесі, Запоріжжі, Львові">
            <a:hlinkClick r:id="rId7" action="ppaction://hlinksldjump"/>
            <a:extLst>
              <a:ext uri="{FF2B5EF4-FFF2-40B4-BE49-F238E27FC236}">
                <a16:creationId xmlns:a16="http://schemas.microsoft.com/office/drawing/2014/main" id="{0810D266-C357-4ACD-8248-8AA00752E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881" y1="42912" x2="14508" y2="62452"/>
                        <a14:foregroundMark x1="14508" y1="62452" x2="13990" y2="62069"/>
                        <a14:foregroundMark x1="13990" y1="61303" x2="18135" y2="65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0" r="-5840"/>
          <a:stretch/>
        </p:blipFill>
        <p:spPr bwMode="auto">
          <a:xfrm>
            <a:off x="3900006" y="5260891"/>
            <a:ext cx="1236421" cy="1672051"/>
          </a:xfrm>
          <a:prstGeom prst="rect">
            <a:avLst/>
          </a:prstGeom>
          <a:noFill/>
          <a:effectLst>
            <a:outerShdw blurRad="330200" dist="228600" dir="42000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Шкіряний футбольний м'яч Україна №5 – фото, відгуки, характеристики в  інтернет-магазині ROZETKA від продавця: Спорт База | Купити в Україні:  Києві, Харкові, Дніпрі, Одесі, Запоріжжі, Львові">
            <a:hlinkClick r:id="rId7" action="ppaction://hlinksldjump"/>
            <a:extLst>
              <a:ext uri="{FF2B5EF4-FFF2-40B4-BE49-F238E27FC236}">
                <a16:creationId xmlns:a16="http://schemas.microsoft.com/office/drawing/2014/main" id="{A1246E27-7EE3-4B38-A0A2-364CBC4C2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881" y1="42912" x2="14508" y2="62452"/>
                        <a14:foregroundMark x1="14508" y1="62452" x2="13990" y2="62069"/>
                        <a14:foregroundMark x1="13990" y1="61303" x2="18135" y2="65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0" r="-5840"/>
          <a:stretch/>
        </p:blipFill>
        <p:spPr bwMode="auto">
          <a:xfrm>
            <a:off x="6995394" y="5260891"/>
            <a:ext cx="1236421" cy="1672051"/>
          </a:xfrm>
          <a:prstGeom prst="rect">
            <a:avLst/>
          </a:prstGeom>
          <a:noFill/>
          <a:effectLst>
            <a:outerShdw blurRad="330200" dist="228600" dir="42000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AF403910-9937-401A-BCDC-25D820FF8985}"/>
              </a:ext>
            </a:extLst>
          </p:cNvPr>
          <p:cNvSpPr txBox="1"/>
          <p:nvPr/>
        </p:nvSpPr>
        <p:spPr>
          <a:xfrm>
            <a:off x="7059697" y="5727584"/>
            <a:ext cx="109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Зн.в.одн</a:t>
            </a:r>
            <a:r>
              <a:rPr lang="uk-UA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" name="TextBox 26">
            <a:hlinkClick r:id="rId7" action="ppaction://hlinksldjump"/>
            <a:extLst>
              <a:ext uri="{FF2B5EF4-FFF2-40B4-BE49-F238E27FC236}">
                <a16:creationId xmlns:a16="http://schemas.microsoft.com/office/drawing/2014/main" id="{D832C525-17DB-4F39-BFE2-8EC459DCAF8B}"/>
              </a:ext>
            </a:extLst>
          </p:cNvPr>
          <p:cNvSpPr txBox="1"/>
          <p:nvPr/>
        </p:nvSpPr>
        <p:spPr>
          <a:xfrm>
            <a:off x="4025674" y="570829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М.в.мн</a:t>
            </a:r>
            <a:r>
              <a:rPr lang="uk-UA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Волна 2">
            <a:extLst>
              <a:ext uri="{FF2B5EF4-FFF2-40B4-BE49-F238E27FC236}">
                <a16:creationId xmlns:a16="http://schemas.microsoft.com/office/drawing/2014/main" id="{6A56AF3B-7137-4992-A59F-3431137E9E0A}"/>
              </a:ext>
            </a:extLst>
          </p:cNvPr>
          <p:cNvSpPr/>
          <p:nvPr/>
        </p:nvSpPr>
        <p:spPr>
          <a:xfrm>
            <a:off x="3255335" y="2831568"/>
            <a:ext cx="5969634" cy="91440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Пригадайте правила, натиснувши на м’яч.</a:t>
            </a:r>
          </a:p>
        </p:txBody>
      </p:sp>
      <p:pic>
        <p:nvPicPr>
          <p:cNvPr id="26" name="Picture 2" descr="М'яч футбольний сувенірний">
            <a:hlinkClick r:id="rId13" action="ppaction://hlinksldjump"/>
            <a:extLst>
              <a:ext uri="{FF2B5EF4-FFF2-40B4-BE49-F238E27FC236}">
                <a16:creationId xmlns:a16="http://schemas.microsoft.com/office/drawing/2014/main" id="{E8F21596-6152-4B87-B6CF-B53814E1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600" b="90000" l="6954" r="92384">
                        <a14:foregroundMark x1="33664" y1="10100" x2="50000" y2="9400"/>
                        <a14:foregroundMark x1="50000" y1="9400" x2="66225" y2="9800"/>
                        <a14:foregroundMark x1="66225" y1="9800" x2="49448" y2="6600"/>
                        <a14:foregroundMark x1="49448" y1="6600" x2="35210" y2="9100"/>
                        <a14:foregroundMark x1="35210" y1="9100" x2="56071" y2="10000"/>
                        <a14:foregroundMark x1="56071" y1="10000" x2="35872" y2="9300"/>
                        <a14:foregroundMark x1="35872" y1="9300" x2="51104" y2="10100"/>
                        <a14:foregroundMark x1="51104" y1="10100" x2="60706" y2="8600"/>
                        <a14:foregroundMark x1="9934" y1="28500" x2="4194" y2="43200"/>
                        <a14:foregroundMark x1="4194" y1="43200" x2="3863" y2="58500"/>
                        <a14:foregroundMark x1="3863" y1="58500" x2="10044" y2="71500"/>
                        <a14:foregroundMark x1="10044" y1="71500" x2="8278" y2="40900"/>
                        <a14:foregroundMark x1="8278" y1="40900" x2="7064" y2="54100"/>
                        <a14:foregroundMark x1="7064" y1="54100" x2="7395" y2="37500"/>
                        <a14:foregroundMark x1="89183" y1="27000" x2="96358" y2="39200"/>
                        <a14:foregroundMark x1="96358" y1="39200" x2="97130" y2="56000"/>
                        <a14:foregroundMark x1="97130" y1="56000" x2="91060" y2="69800"/>
                        <a14:foregroundMark x1="91060" y1="69800" x2="88190" y2="32700"/>
                        <a14:foregroundMark x1="88190" y1="32700" x2="92384" y2="52600"/>
                        <a14:foregroundMark x1="92384" y1="52600" x2="92384" y2="39700"/>
                        <a14:foregroundMark x1="92384" y1="39700" x2="92053" y2="3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461">
            <a:off x="5189722" y="695634"/>
            <a:ext cx="2100860" cy="23187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13" action="ppaction://hlinksldjump"/>
            <a:extLst>
              <a:ext uri="{FF2B5EF4-FFF2-40B4-BE49-F238E27FC236}">
                <a16:creationId xmlns:a16="http://schemas.microsoft.com/office/drawing/2014/main" id="{FB676F5C-9352-4690-BC70-CB2714D322A7}"/>
              </a:ext>
            </a:extLst>
          </p:cNvPr>
          <p:cNvSpPr txBox="1"/>
          <p:nvPr/>
        </p:nvSpPr>
        <p:spPr>
          <a:xfrm>
            <a:off x="5375434" y="1217170"/>
            <a:ext cx="1802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тренувальні</a:t>
            </a:r>
          </a:p>
          <a:p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вправи</a:t>
            </a:r>
          </a:p>
        </p:txBody>
      </p:sp>
    </p:spTree>
    <p:extLst>
      <p:ext uri="{BB962C8B-B14F-4D97-AF65-F5344CB8AC3E}">
        <p14:creationId xmlns:p14="http://schemas.microsoft.com/office/powerpoint/2010/main" val="348105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упить Фотообои Футбольное поле арт. 321775883 | Artside">
            <a:extLst>
              <a:ext uri="{FF2B5EF4-FFF2-40B4-BE49-F238E27FC236}">
                <a16:creationId xmlns:a16="http://schemas.microsoft.com/office/drawing/2014/main" id="{EC8D4B3E-092F-4912-8F3A-68A119A4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" y="0"/>
            <a:ext cx="12141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Eco Walker Mini (1,83 x 1,22 м)">
            <a:extLst>
              <a:ext uri="{FF2B5EF4-FFF2-40B4-BE49-F238E27FC236}">
                <a16:creationId xmlns:a16="http://schemas.microsoft.com/office/drawing/2014/main" id="{D6291291-624C-49C0-B9DF-80BA6E772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18181" r="3092" b="19455"/>
          <a:stretch/>
        </p:blipFill>
        <p:spPr bwMode="auto">
          <a:xfrm>
            <a:off x="8800144" y="4064213"/>
            <a:ext cx="3059853" cy="20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Eco Walker Mini (1,83 x 1,22 м)">
            <a:extLst>
              <a:ext uri="{FF2B5EF4-FFF2-40B4-BE49-F238E27FC236}">
                <a16:creationId xmlns:a16="http://schemas.microsoft.com/office/drawing/2014/main" id="{FC721EA2-2840-47EC-8D56-106289CFE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18181" r="3092" b="19455"/>
          <a:stretch/>
        </p:blipFill>
        <p:spPr bwMode="auto">
          <a:xfrm>
            <a:off x="4718473" y="4033599"/>
            <a:ext cx="3059853" cy="20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co Walker Mini (1,83 x 1,22 м)">
            <a:extLst>
              <a:ext uri="{FF2B5EF4-FFF2-40B4-BE49-F238E27FC236}">
                <a16:creationId xmlns:a16="http://schemas.microsoft.com/office/drawing/2014/main" id="{58AC2237-DC32-463A-BC47-5915A9BB3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18181" r="3092" b="19455"/>
          <a:stretch/>
        </p:blipFill>
        <p:spPr bwMode="auto">
          <a:xfrm>
            <a:off x="746747" y="4009773"/>
            <a:ext cx="3059853" cy="20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D1C66B66-FF73-4D6F-ABE4-2B7B4712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22.10.2025</a:t>
            </a:fld>
            <a:endParaRPr lang="ru-RU"/>
          </a:p>
        </p:txBody>
      </p:sp>
      <p:sp>
        <p:nvSpPr>
          <p:cNvPr id="3" name="AutoShape 2" descr="ФН-64 Новорічний чобіток. ВДВ. Набір з фетру| golka.com.ua. Низька ціна.  Купити ФН-64 Новорічний чобіток. ВДВ. Набір з фетру в Києві, Харкові,  Дніпрі, Одесі, Запоріжжі, Львові, Миколаєві">
            <a:extLst>
              <a:ext uri="{FF2B5EF4-FFF2-40B4-BE49-F238E27FC236}">
                <a16:creationId xmlns:a16="http://schemas.microsoft.com/office/drawing/2014/main" id="{B1D2EADF-9EC6-45A0-95CA-098AAB1AD8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D152BA-703C-4BAF-8A5A-9D186F22D8FE}"/>
              </a:ext>
            </a:extLst>
          </p:cNvPr>
          <p:cNvSpPr/>
          <p:nvPr/>
        </p:nvSpPr>
        <p:spPr>
          <a:xfrm>
            <a:off x="1248889" y="3070652"/>
            <a:ext cx="1636482" cy="374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тверда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E85279-6716-4474-8A7A-403BDF028A31}"/>
              </a:ext>
            </a:extLst>
          </p:cNvPr>
          <p:cNvSpPr/>
          <p:nvPr/>
        </p:nvSpPr>
        <p:spPr>
          <a:xfrm>
            <a:off x="5396949" y="3126528"/>
            <a:ext cx="1600200" cy="374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м’яка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A73CCF-1E81-404D-865B-92BA45252D03}"/>
              </a:ext>
            </a:extLst>
          </p:cNvPr>
          <p:cNvSpPr/>
          <p:nvPr/>
        </p:nvSpPr>
        <p:spPr>
          <a:xfrm>
            <a:off x="9392478" y="3107803"/>
            <a:ext cx="1679713" cy="374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мішана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1EE084-583B-4DA4-A6EE-1B93C9C765A8}"/>
              </a:ext>
            </a:extLst>
          </p:cNvPr>
          <p:cNvSpPr/>
          <p:nvPr/>
        </p:nvSpPr>
        <p:spPr>
          <a:xfrm>
            <a:off x="546261" y="958310"/>
            <a:ext cx="2187019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воротар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B97EDA9-279D-4F7B-9922-484D925B5845}"/>
              </a:ext>
            </a:extLst>
          </p:cNvPr>
          <p:cNvSpPr/>
          <p:nvPr/>
        </p:nvSpPr>
        <p:spPr>
          <a:xfrm>
            <a:off x="3279543" y="945538"/>
            <a:ext cx="2187019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столяр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E3D793E-C05B-4F0B-8B21-731255A7C992}"/>
              </a:ext>
            </a:extLst>
          </p:cNvPr>
          <p:cNvSpPr/>
          <p:nvPr/>
        </p:nvSpPr>
        <p:spPr>
          <a:xfrm>
            <a:off x="6386524" y="990277"/>
            <a:ext cx="2538166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командир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9188613-8693-44BE-8CC0-B140D1966240}"/>
              </a:ext>
            </a:extLst>
          </p:cNvPr>
          <p:cNvSpPr/>
          <p:nvPr/>
        </p:nvSpPr>
        <p:spPr>
          <a:xfrm>
            <a:off x="9289261" y="962840"/>
            <a:ext cx="2460791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базар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0C9C752-0FC8-4B54-8B90-AEF60A72D9C0}"/>
              </a:ext>
            </a:extLst>
          </p:cNvPr>
          <p:cNvSpPr/>
          <p:nvPr/>
        </p:nvSpPr>
        <p:spPr>
          <a:xfrm>
            <a:off x="546262" y="1606189"/>
            <a:ext cx="2187019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футляр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6380E63-02C9-4640-AD9A-C405DB328321}"/>
              </a:ext>
            </a:extLst>
          </p:cNvPr>
          <p:cNvSpPr/>
          <p:nvPr/>
        </p:nvSpPr>
        <p:spPr>
          <a:xfrm>
            <a:off x="3279543" y="1571461"/>
            <a:ext cx="2187019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Ігор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028612A-4620-4E74-BCA6-303C228A5769}"/>
              </a:ext>
            </a:extLst>
          </p:cNvPr>
          <p:cNvSpPr/>
          <p:nvPr/>
        </p:nvSpPr>
        <p:spPr>
          <a:xfrm>
            <a:off x="6386524" y="1578708"/>
            <a:ext cx="2538166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кір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8A678A1-8C1D-45E1-9630-271BBE0EE990}"/>
              </a:ext>
            </a:extLst>
          </p:cNvPr>
          <p:cNvSpPr/>
          <p:nvPr/>
        </p:nvSpPr>
        <p:spPr>
          <a:xfrm>
            <a:off x="9289262" y="1594148"/>
            <a:ext cx="2460791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календар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CE0DD8A-38A4-479C-8924-FBE85A7FF32C}"/>
              </a:ext>
            </a:extLst>
          </p:cNvPr>
          <p:cNvSpPr/>
          <p:nvPr/>
        </p:nvSpPr>
        <p:spPr>
          <a:xfrm>
            <a:off x="581051" y="2210586"/>
            <a:ext cx="2152229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зброяр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54917E4-53EF-462E-A026-4B844823F681}"/>
              </a:ext>
            </a:extLst>
          </p:cNvPr>
          <p:cNvSpPr/>
          <p:nvPr/>
        </p:nvSpPr>
        <p:spPr>
          <a:xfrm>
            <a:off x="3279543" y="2195004"/>
            <a:ext cx="2187019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скляр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D49F274-C849-4F57-9983-F8F853B73A9E}"/>
              </a:ext>
            </a:extLst>
          </p:cNvPr>
          <p:cNvSpPr/>
          <p:nvPr/>
        </p:nvSpPr>
        <p:spPr>
          <a:xfrm>
            <a:off x="6386524" y="2208106"/>
            <a:ext cx="2538165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шахтар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C45B84D-6F9A-4E73-8137-EC7799605C06}"/>
              </a:ext>
            </a:extLst>
          </p:cNvPr>
          <p:cNvSpPr/>
          <p:nvPr/>
        </p:nvSpPr>
        <p:spPr>
          <a:xfrm>
            <a:off x="9289262" y="2220422"/>
            <a:ext cx="2460790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панцир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1363ECA-B735-4DD8-B06E-9BC4E5007FB3}"/>
              </a:ext>
            </a:extLst>
          </p:cNvPr>
          <p:cNvSpPr/>
          <p:nvPr/>
        </p:nvSpPr>
        <p:spPr>
          <a:xfrm>
            <a:off x="1417983" y="98484"/>
            <a:ext cx="9558131" cy="412345"/>
          </a:xfrm>
          <a:prstGeom prst="roundRect">
            <a:avLst/>
          </a:prstGeom>
          <a:solidFill>
            <a:srgbClr val="81ECF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Усно розподіліть слова за відповідними колонками залежно від групи іменника.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69F72-AACB-49AA-A9F1-E749A8213B0F}"/>
              </a:ext>
            </a:extLst>
          </p:cNvPr>
          <p:cNvSpPr txBox="1"/>
          <p:nvPr/>
        </p:nvSpPr>
        <p:spPr>
          <a:xfrm>
            <a:off x="1639770" y="534867"/>
            <a:ext cx="1053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</a:rPr>
              <a:t>Умова</a:t>
            </a:r>
            <a:r>
              <a:rPr lang="ru-RU" dirty="0">
                <a:highlight>
                  <a:srgbClr val="FFFF00"/>
                </a:highlight>
              </a:rPr>
              <a:t>: перед </a:t>
            </a:r>
            <a:r>
              <a:rPr lang="uk-UA" dirty="0">
                <a:highlight>
                  <a:srgbClr val="FFFF00"/>
                </a:highlight>
              </a:rPr>
              <a:t>тим</a:t>
            </a:r>
            <a:r>
              <a:rPr lang="ru-RU" dirty="0">
                <a:highlight>
                  <a:srgbClr val="FFFF00"/>
                </a:highlight>
              </a:rPr>
              <a:t>, як </a:t>
            </a:r>
            <a:r>
              <a:rPr lang="uk-UA" dirty="0">
                <a:highlight>
                  <a:srgbClr val="FFFF00"/>
                </a:highlight>
              </a:rPr>
              <a:t>натиснути</a:t>
            </a:r>
            <a:r>
              <a:rPr lang="ru-RU" dirty="0">
                <a:highlight>
                  <a:srgbClr val="FFFF00"/>
                </a:highlight>
              </a:rPr>
              <a:t> на </a:t>
            </a:r>
            <a:r>
              <a:rPr lang="uk-UA" dirty="0">
                <a:highlight>
                  <a:srgbClr val="FFFF00"/>
                </a:highlight>
              </a:rPr>
              <a:t>комірку</a:t>
            </a:r>
            <a:r>
              <a:rPr lang="ru-RU" dirty="0">
                <a:highlight>
                  <a:srgbClr val="FFFF00"/>
                </a:highlight>
              </a:rPr>
              <a:t>,</a:t>
            </a:r>
            <a:r>
              <a:rPr lang="uk-UA" dirty="0">
                <a:highlight>
                  <a:srgbClr val="FFFF00"/>
                </a:highlight>
              </a:rPr>
              <a:t> скажіть відповідь</a:t>
            </a:r>
            <a:r>
              <a:rPr lang="ru-RU" dirty="0">
                <a:highlight>
                  <a:srgbClr val="FFFF00"/>
                </a:highlight>
              </a:rPr>
              <a:t>, а </a:t>
            </a:r>
            <a:r>
              <a:rPr lang="uk-UA" dirty="0">
                <a:highlight>
                  <a:srgbClr val="FFFF00"/>
                </a:highlight>
              </a:rPr>
              <a:t>потім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uk-UA" dirty="0">
                <a:highlight>
                  <a:srgbClr val="FFFF00"/>
                </a:highlight>
              </a:rPr>
              <a:t>перевірте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uk-UA" dirty="0">
                <a:highlight>
                  <a:srgbClr val="FFFF00"/>
                </a:highlight>
              </a:rPr>
              <a:t>свою думку.</a:t>
            </a:r>
          </a:p>
        </p:txBody>
      </p:sp>
      <p:pic>
        <p:nvPicPr>
          <p:cNvPr id="27" name="Picture 2" descr="М'яч футбольний сувенірний">
            <a:extLst>
              <a:ext uri="{FF2B5EF4-FFF2-40B4-BE49-F238E27FC236}">
                <a16:creationId xmlns:a16="http://schemas.microsoft.com/office/drawing/2014/main" id="{241F0F41-7F6D-4F9F-A056-1CB8241D2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8" y="67623"/>
            <a:ext cx="699177" cy="7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Управляющая кнопка: &quot;Вперед&quot; или &quot;Следующий&quot; 2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2E1FE8-4846-468D-921A-710A8E0DDB78}"/>
              </a:ext>
            </a:extLst>
          </p:cNvPr>
          <p:cNvSpPr/>
          <p:nvPr/>
        </p:nvSpPr>
        <p:spPr>
          <a:xfrm>
            <a:off x="11447432" y="6076846"/>
            <a:ext cx="656397" cy="713136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Управляющая кнопка: &quot;Назад&quot; или &quot;Предыдущий&quot;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10B054F-FA8D-4B53-B13F-A71056F8C0D5}"/>
              </a:ext>
            </a:extLst>
          </p:cNvPr>
          <p:cNvSpPr/>
          <p:nvPr/>
        </p:nvSpPr>
        <p:spPr>
          <a:xfrm>
            <a:off x="207313" y="5980590"/>
            <a:ext cx="726799" cy="751519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6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40156 0.7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3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04492 0.69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2057 0.58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9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19492 0.6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16407 0.59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4.81481E-6 L 0.50209 0.465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4552 0.599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60" y="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43723 0.425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62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4 3.33333E-6 L -0.08815 0.383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8034 0.4379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2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33789 0.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6819 0.172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2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F4A62F-3CC2-4B84-9D1A-BEEE40FC49AE}"/>
              </a:ext>
            </a:extLst>
          </p:cNvPr>
          <p:cNvSpPr txBox="1"/>
          <p:nvPr/>
        </p:nvSpPr>
        <p:spPr>
          <a:xfrm>
            <a:off x="4362450" y="657225"/>
            <a:ext cx="3445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03828-BC31-4B4F-AC53-E28AFE67A5E1}"/>
              </a:ext>
            </a:extLst>
          </p:cNvPr>
          <p:cNvSpPr txBox="1"/>
          <p:nvPr/>
        </p:nvSpPr>
        <p:spPr>
          <a:xfrm>
            <a:off x="990600" y="2143125"/>
            <a:ext cx="9264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 Український правопис </a:t>
            </a:r>
            <a:r>
              <a:rPr lang="en-US" sz="1200" dirty="0">
                <a:hlinkClick r:id="rId2"/>
              </a:rPr>
              <a:t>https://mon.gov.ua/static-objects/mon/sites/1/zagalna%20serednya/Pravopys.2019/ukr.pravopys-2019.pdf</a:t>
            </a:r>
            <a:r>
              <a:rPr lang="uk-UA" sz="1200" dirty="0"/>
              <a:t>   </a:t>
            </a:r>
          </a:p>
          <a:p>
            <a:endParaRPr lang="uk-UA" dirty="0"/>
          </a:p>
        </p:txBody>
      </p:sp>
      <p:sp>
        <p:nvSpPr>
          <p:cNvPr id="4" name="Управляющая кнопка: &quot;На главную&quot; 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6C04579-E0C0-4EFD-88B0-956707235821}"/>
              </a:ext>
            </a:extLst>
          </p:cNvPr>
          <p:cNvSpPr/>
          <p:nvPr/>
        </p:nvSpPr>
        <p:spPr>
          <a:xfrm>
            <a:off x="10820400" y="5640930"/>
            <a:ext cx="1042416" cy="1042416"/>
          </a:xfrm>
          <a:prstGeom prst="actionButtonHom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: скругленные углы 4">
            <a:hlinkClick r:id="rId3" action="ppaction://hlinksldjump"/>
            <a:extLst>
              <a:ext uri="{FF2B5EF4-FFF2-40B4-BE49-F238E27FC236}">
                <a16:creationId xmlns:a16="http://schemas.microsoft.com/office/drawing/2014/main" id="{499379C8-2370-4F98-9303-3859DA035B98}"/>
              </a:ext>
            </a:extLst>
          </p:cNvPr>
          <p:cNvSpPr/>
          <p:nvPr/>
        </p:nvSpPr>
        <p:spPr>
          <a:xfrm>
            <a:off x="118639" y="5869605"/>
            <a:ext cx="2131607" cy="84278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Повернутися на ігрове поле</a:t>
            </a:r>
          </a:p>
        </p:txBody>
      </p:sp>
    </p:spTree>
    <p:extLst>
      <p:ext uri="{BB962C8B-B14F-4D97-AF65-F5344CB8AC3E}">
        <p14:creationId xmlns:p14="http://schemas.microsoft.com/office/powerpoint/2010/main" val="56590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5817"/>
              </p:ext>
            </p:extLst>
          </p:nvPr>
        </p:nvGraphicFramePr>
        <p:xfrm>
          <a:off x="69446" y="354971"/>
          <a:ext cx="12053105" cy="638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8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0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відміна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ж/ч/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А,Я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відміна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       /с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О,Е,Я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відміна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uk-UA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відміна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uk-UA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uk-UA" sz="1400" dirty="0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Я(</a:t>
                      </a:r>
                      <a:r>
                        <a:rPr lang="uk-UA" sz="1400" dirty="0" err="1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</a:t>
                      </a:r>
                      <a:r>
                        <a:rPr lang="uk-UA" sz="1400" dirty="0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400" dirty="0" err="1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ят</a:t>
                      </a:r>
                      <a:r>
                        <a:rPr lang="uk-UA" sz="1400" dirty="0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400" dirty="0" err="1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sz="1400" dirty="0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Тільки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множина</a:t>
                      </a:r>
                      <a:endParaRPr lang="uk-UA" sz="14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82"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82"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82"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469"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Гуашшю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телям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санями/саньми</a:t>
                      </a:r>
                    </a:p>
                  </a:txBody>
                  <a:tcPr>
                    <a:solidFill>
                      <a:srgbClr val="7030A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82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воєводою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сином, </a:t>
                      </a:r>
                      <a:r>
                        <a:rPr lang="uk-U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інеєм</a:t>
                      </a: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гостем.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зайченям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воротами/ворітьми </a:t>
                      </a:r>
                    </a:p>
                  </a:txBody>
                  <a:tcPr>
                    <a:solidFill>
                      <a:srgbClr val="7030A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82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кашею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палацом, принцом.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ім’ям/іменем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грошима/грішми</a:t>
                      </a:r>
                    </a:p>
                  </a:txBody>
                  <a:tcPr>
                    <a:solidFill>
                      <a:srgbClr val="7030A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21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сім’єю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честю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плем’ям/племенем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!! очима, </a:t>
                      </a:r>
                      <a:r>
                        <a:rPr lang="uk-UA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плечима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!!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982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ненажерою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розкішшю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982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піцою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люттю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4956"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інженерові  Гайдуку Степану Олеговичу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любов’ю</a:t>
                      </a:r>
                    </a:p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матір’ю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санях, крилах</a:t>
                      </a: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9930"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Бачу кого?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Бачу що? 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стіл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зайченяті/зайченяти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ім’я-імені</a:t>
                      </a: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мишей</a:t>
                      </a: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літрів, тат</a:t>
                      </a:r>
                    </a:p>
                  </a:txBody>
                  <a:tcPr>
                    <a:solidFill>
                      <a:srgbClr val="7030A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43541" y="783873"/>
            <a:ext cx="2133233" cy="1545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відміна</a:t>
            </a:r>
          </a:p>
          <a:p>
            <a:pPr algn="ctr"/>
            <a:r>
              <a:rPr lang="uk-UA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ОР.в</a:t>
            </a:r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Тв.гр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</a:p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М’яка/мішана –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ЕМ/ЄМ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1743" y="771535"/>
            <a:ext cx="1990003" cy="23527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відміна</a:t>
            </a:r>
          </a:p>
          <a:p>
            <a:pPr algn="ctr"/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ОР. в.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подвоєння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2приг. –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подвоєння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П В М Ф Р - апостроф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01138" y="806855"/>
            <a:ext cx="2128562" cy="13082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</a:rPr>
              <a:t>І</a:t>
            </a:r>
            <a:r>
              <a:rPr lang="en-US" b="1" u="sng" dirty="0">
                <a:solidFill>
                  <a:srgbClr val="002060"/>
                </a:solidFill>
              </a:rPr>
              <a:t>V</a:t>
            </a:r>
            <a:r>
              <a:rPr lang="uk-UA" b="1" u="sng" dirty="0">
                <a:solidFill>
                  <a:srgbClr val="002060"/>
                </a:solidFill>
              </a:rPr>
              <a:t> відміна</a:t>
            </a:r>
            <a:endParaRPr lang="uk-UA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ОР.в</a:t>
            </a:r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-ям/ </a:t>
            </a:r>
            <a:r>
              <a:rPr 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енем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28646" y="771535"/>
            <a:ext cx="2569587" cy="13082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</a:p>
          <a:p>
            <a:pPr algn="ctr"/>
            <a:r>
              <a:rPr lang="uk-UA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ОР.в</a:t>
            </a:r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/ями/ </a:t>
            </a:r>
            <a:r>
              <a:rPr 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ьми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A3C779-CEB1-4351-8BB3-47E89B2C5CD1}"/>
              </a:ext>
            </a:extLst>
          </p:cNvPr>
          <p:cNvSpPr/>
          <p:nvPr/>
        </p:nvSpPr>
        <p:spPr>
          <a:xfrm>
            <a:off x="2543541" y="3164784"/>
            <a:ext cx="2273234" cy="1236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відміна</a:t>
            </a:r>
          </a:p>
          <a:p>
            <a:pPr algn="ctr"/>
            <a:r>
              <a:rPr lang="uk-UA" sz="1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</a:t>
            </a:r>
            <a:r>
              <a:rPr lang="uk-UA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У-Ю/ ОВІ(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тв.гр</a:t>
            </a:r>
            <a:r>
              <a:rPr lang="uk-UA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)-ЕВІ(ЄВІ)</a:t>
            </a:r>
          </a:p>
          <a:p>
            <a:pPr algn="ctr"/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5C2A90-2C2E-4174-A475-BD441C9E70C2}"/>
              </a:ext>
            </a:extLst>
          </p:cNvPr>
          <p:cNvSpPr/>
          <p:nvPr/>
        </p:nvSpPr>
        <p:spPr>
          <a:xfrm>
            <a:off x="9193584" y="3613681"/>
            <a:ext cx="1966821" cy="7880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uk-UA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ах/</a:t>
            </a:r>
            <a:r>
              <a:rPr lang="uk-UA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A306F-192E-4404-ACBE-DF70E4B38B0A}"/>
              </a:ext>
            </a:extLst>
          </p:cNvPr>
          <p:cNvSpPr/>
          <p:nvPr/>
        </p:nvSpPr>
        <p:spPr>
          <a:xfrm>
            <a:off x="2543541" y="4976598"/>
            <a:ext cx="2273234" cy="1054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</a:rPr>
              <a:t>ІІ відміна</a:t>
            </a:r>
          </a:p>
          <a:p>
            <a:pPr algn="ctr"/>
            <a:r>
              <a:rPr lang="uk-UA" b="1" u="sng" dirty="0" err="1">
                <a:solidFill>
                  <a:srgbClr val="FF0000"/>
                </a:solidFill>
              </a:rPr>
              <a:t>ЗН.в</a:t>
            </a:r>
            <a:r>
              <a:rPr lang="uk-UA" b="1" u="sng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Кого?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(істота)</a:t>
            </a:r>
          </a:p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Що?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(неістота)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72EE29-AB35-4A3C-BC2D-EF889AB9F3CD}"/>
              </a:ext>
            </a:extLst>
          </p:cNvPr>
          <p:cNvSpPr/>
          <p:nvPr/>
        </p:nvSpPr>
        <p:spPr>
          <a:xfrm>
            <a:off x="6901138" y="4095117"/>
            <a:ext cx="2128562" cy="11089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2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</a:t>
            </a:r>
            <a:r>
              <a:rPr lang="uk-UA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2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суфікси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АТ,ЯТ,ЕН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91EBD9-E30C-4BFE-98B9-D8B5D27A2DC8}"/>
              </a:ext>
            </a:extLst>
          </p:cNvPr>
          <p:cNvSpPr/>
          <p:nvPr/>
        </p:nvSpPr>
        <p:spPr>
          <a:xfrm>
            <a:off x="160471" y="783873"/>
            <a:ext cx="2277069" cy="1545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відміна</a:t>
            </a:r>
          </a:p>
          <a:p>
            <a:pPr algn="ctr"/>
            <a:r>
              <a:rPr lang="uk-UA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ОР.в</a:t>
            </a:r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Тв.гр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</a:p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М’яка/мішана –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ЕЮ/ЄЮ</a:t>
            </a: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02C611CE-4300-40D3-9492-0323117CF08D}"/>
              </a:ext>
            </a:extLst>
          </p:cNvPr>
          <p:cNvSpPr/>
          <p:nvPr/>
        </p:nvSpPr>
        <p:spPr>
          <a:xfrm>
            <a:off x="3488229" y="47034"/>
            <a:ext cx="5215540" cy="258845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Відмінювання іменників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C7B48C-38B4-4102-A1FA-1643AB011BD3}"/>
              </a:ext>
            </a:extLst>
          </p:cNvPr>
          <p:cNvSpPr/>
          <p:nvPr/>
        </p:nvSpPr>
        <p:spPr>
          <a:xfrm>
            <a:off x="9176697" y="4717176"/>
            <a:ext cx="1966821" cy="973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</a:p>
          <a:p>
            <a:pPr algn="ctr"/>
            <a:r>
              <a:rPr lang="uk-UA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ЕЙ/ІВ/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87EB4F-01C8-46B8-92CF-C645037CF8BE}"/>
              </a:ext>
            </a:extLst>
          </p:cNvPr>
          <p:cNvSpPr/>
          <p:nvPr/>
        </p:nvSpPr>
        <p:spPr>
          <a:xfrm>
            <a:off x="10566327" y="5303281"/>
            <a:ext cx="308344" cy="2726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BED5768-2898-4EF7-AB97-3B8515DF6104}"/>
              </a:ext>
            </a:extLst>
          </p:cNvPr>
          <p:cNvSpPr/>
          <p:nvPr/>
        </p:nvSpPr>
        <p:spPr>
          <a:xfrm>
            <a:off x="3645566" y="489335"/>
            <a:ext cx="234617" cy="170011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0000FF"/>
              </a:highligh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F3D229F-B9A6-4106-B7A2-979F15BEF96D}"/>
              </a:ext>
            </a:extLst>
          </p:cNvPr>
          <p:cNvSpPr/>
          <p:nvPr/>
        </p:nvSpPr>
        <p:spPr>
          <a:xfrm>
            <a:off x="6213789" y="454795"/>
            <a:ext cx="234617" cy="170011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E003C-0259-483A-846F-32642A061723}"/>
              </a:ext>
            </a:extLst>
          </p:cNvPr>
          <p:cNvSpPr txBox="1"/>
          <p:nvPr/>
        </p:nvSpPr>
        <p:spPr>
          <a:xfrm>
            <a:off x="9204038" y="6091950"/>
            <a:ext cx="225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болгари- болгар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-грузин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9761E5-F40D-464D-B4DF-9C495F81BC93}"/>
              </a:ext>
            </a:extLst>
          </p:cNvPr>
          <p:cNvSpPr txBox="1"/>
          <p:nvPr/>
        </p:nvSpPr>
        <p:spPr>
          <a:xfrm>
            <a:off x="11074053" y="4637942"/>
            <a:ext cx="111796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воєн–війн</a:t>
            </a:r>
          </a:p>
          <a:p>
            <a:r>
              <a:rPr lang="uk-UA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сосен</a:t>
            </a:r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–сосон</a:t>
            </a:r>
          </a:p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 –</a:t>
            </a:r>
            <a:r>
              <a:rPr lang="uk-UA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мамів</a:t>
            </a:r>
            <a:endParaRPr lang="uk-UA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 –бабів</a:t>
            </a:r>
          </a:p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 –</a:t>
            </a:r>
            <a:r>
              <a:rPr lang="uk-UA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губів</a:t>
            </a:r>
            <a:endParaRPr lang="uk-UA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легень- </a:t>
            </a:r>
            <a:r>
              <a:rPr lang="uk-UA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легенів</a:t>
            </a:r>
            <a:endParaRPr lang="uk-UA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 – ватів</a:t>
            </a:r>
          </a:p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кіловат – кіловатів</a:t>
            </a:r>
          </a:p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 – татів</a:t>
            </a:r>
          </a:p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сердець –</a:t>
            </a:r>
            <a:r>
              <a:rPr lang="uk-UA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серць</a:t>
            </a:r>
            <a:endParaRPr lang="uk-UA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чобіт - </a:t>
            </a:r>
            <a:r>
              <a:rPr lang="uk-UA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чоботів</a:t>
            </a:r>
            <a:endParaRPr lang="uk-UA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віч – очей</a:t>
            </a:r>
          </a:p>
          <a:p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пліч - плечей</a:t>
            </a:r>
          </a:p>
        </p:txBody>
      </p:sp>
      <p:sp>
        <p:nvSpPr>
          <p:cNvPr id="19" name="Прямоугольник: скругленные углы 18">
            <a:hlinkClick r:id="rId2" action="ppaction://hlinksldjump"/>
            <a:extLst>
              <a:ext uri="{FF2B5EF4-FFF2-40B4-BE49-F238E27FC236}">
                <a16:creationId xmlns:a16="http://schemas.microsoft.com/office/drawing/2014/main" id="{DA9EFB74-8B45-453C-8582-75AE8E0A7D8E}"/>
              </a:ext>
            </a:extLst>
          </p:cNvPr>
          <p:cNvSpPr/>
          <p:nvPr/>
        </p:nvSpPr>
        <p:spPr>
          <a:xfrm>
            <a:off x="160471" y="5789784"/>
            <a:ext cx="1707537" cy="776397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Повернутися на ігрове поле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36548"/>
              </p:ext>
            </p:extLst>
          </p:nvPr>
        </p:nvGraphicFramePr>
        <p:xfrm>
          <a:off x="111953" y="961922"/>
          <a:ext cx="11968094" cy="56831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17347">
                  <a:extLst>
                    <a:ext uri="{9D8B030D-6E8A-4147-A177-3AD203B41FA5}">
                      <a16:colId xmlns:a16="http://schemas.microsoft.com/office/drawing/2014/main" val="2149308208"/>
                    </a:ext>
                  </a:extLst>
                </a:gridCol>
                <a:gridCol w="6250747">
                  <a:extLst>
                    <a:ext uri="{9D8B030D-6E8A-4147-A177-3AD203B41FA5}">
                      <a16:colId xmlns:a16="http://schemas.microsoft.com/office/drawing/2014/main" val="2646324185"/>
                    </a:ext>
                  </a:extLst>
                </a:gridCol>
              </a:tblGrid>
              <a:tr h="5222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Закінчення -А (-Я)</a:t>
                      </a:r>
                      <a:r>
                        <a:rPr lang="uk-UA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uk-UA" sz="18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Можна доторкнутися, потримати в руках, виміряти.</a:t>
                      </a:r>
                      <a:endParaRPr lang="uk-U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Закінчення -У (-Ю)</a:t>
                      </a:r>
                    </a:p>
                    <a:p>
                      <a:pPr algn="ctr"/>
                      <a:r>
                        <a:rPr lang="uk-UA" sz="2400" b="1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uk-UA" sz="18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Не можна доторкнутися, потримати в руках, виміряти.</a:t>
                      </a:r>
                      <a:endParaRPr lang="uk-UA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742323"/>
                  </a:ext>
                </a:extLst>
              </a:tr>
              <a:tr h="522240">
                <a:tc>
                  <a:txBody>
                    <a:bodyPr/>
                    <a:lstStyle/>
                    <a:p>
                      <a:pPr algn="just"/>
                      <a:r>
                        <a:rPr lang="uk-UA" sz="1400" b="1" dirty="0">
                          <a:solidFill>
                            <a:srgbClr val="FF0000"/>
                          </a:solidFill>
                        </a:rPr>
                        <a:t>Конкретні поняття: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1" i="1" dirty="0"/>
                        <a:t>істоти: </a:t>
                      </a:r>
                      <a:r>
                        <a:rPr lang="uk-UA" sz="1400" dirty="0"/>
                        <a:t>воїна, ведмедя; </a:t>
                      </a:r>
                      <a:endParaRPr lang="en-US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b="1" i="1" dirty="0"/>
                        <a:t>предмети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ножа, телефона; </a:t>
                      </a:r>
                      <a:endParaRPr lang="en-US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b="1" i="1" dirty="0"/>
                        <a:t>технічні засоби, їхні деталі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комбайна, мотора; </a:t>
                      </a:r>
                      <a:endParaRPr lang="en-US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b="1" i="1" dirty="0"/>
                        <a:t>одяг, взуття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плаща, шарфа; </a:t>
                      </a:r>
                      <a:endParaRPr lang="en-US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b="1" i="1" dirty="0"/>
                        <a:t>вироби з борошна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багета, хліба;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b="1" dirty="0">
                          <a:solidFill>
                            <a:srgbClr val="FF0000"/>
                          </a:solidFill>
                        </a:rPr>
                        <a:t>Абстрактні поняття :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b="1" i="1" dirty="0"/>
                        <a:t>якості, властивості, почуття, хвороби, </a:t>
                      </a:r>
                      <a:r>
                        <a:rPr lang="uk-UA" sz="1400" dirty="0"/>
                        <a:t>болю, успіху, </a:t>
                      </a:r>
                      <a:r>
                        <a:rPr lang="uk-UA" sz="1400" dirty="0" err="1"/>
                        <a:t>нежитю</a:t>
                      </a:r>
                      <a:r>
                        <a:rPr lang="uk-UA" sz="1400" dirty="0"/>
                        <a:t>;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b="1" i="1" dirty="0"/>
                        <a:t>процеси: </a:t>
                      </a:r>
                      <a:r>
                        <a:rPr lang="uk-UA" sz="1400" dirty="0"/>
                        <a:t>фотосинтезу, бігу; </a:t>
                      </a:r>
                      <a:endParaRPr lang="en-US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b="1" i="1" dirty="0"/>
                        <a:t>явища природи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вітру, снігу, дощу; </a:t>
                      </a:r>
                      <a:endParaRPr lang="en-US" sz="1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b="1" i="1" dirty="0"/>
                        <a:t>просторові поняття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степу, світу, лісу; 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</a:rPr>
                        <a:t>АЛЕ: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</a:rPr>
                        <a:t>ліска, садка;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400" b="1" i="1" dirty="0"/>
                        <a:t>віртуальні мережі</a:t>
                      </a:r>
                      <a:r>
                        <a:rPr lang="uk-UA" sz="1400" dirty="0"/>
                        <a:t>: фейсбуку, гуглу.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0395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uk-UA" sz="1400" b="1" i="1" dirty="0"/>
                        <a:t>дерева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 err="1"/>
                        <a:t>дуба</a:t>
                      </a:r>
                      <a:r>
                        <a:rPr lang="uk-UA" sz="1400" dirty="0"/>
                        <a:t>, клена, ясеня;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uk-UA" sz="1400" b="1" i="1" dirty="0"/>
                        <a:t>трав’янисті рослини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барвінку, бузку, кропу;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</a:rPr>
                        <a:t> АЛЕ: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</a:rPr>
                        <a:t>вівса;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48414"/>
                  </a:ext>
                </a:extLst>
              </a:tr>
              <a:tr h="5222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uk-UA" sz="1400" b="1" i="1" dirty="0"/>
                        <a:t>одиниці вимірювання</a:t>
                      </a:r>
                      <a:r>
                        <a:rPr lang="uk-UA" sz="1400" dirty="0"/>
                        <a:t>: кілограма, метра; </a:t>
                      </a:r>
                      <a:endParaRPr lang="en-US" sz="14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uk-UA" sz="1400" b="1" i="1" dirty="0"/>
                        <a:t>місяці, дні тижня</a:t>
                      </a:r>
                      <a:r>
                        <a:rPr lang="uk-UA" sz="1400" dirty="0"/>
                        <a:t>: жовтня, вівторка; </a:t>
                      </a:r>
                      <a:endParaRPr lang="en-US" sz="1400" dirty="0"/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400" b="1" i="1" dirty="0"/>
                        <a:t>грошові одиниці: </a:t>
                      </a:r>
                      <a:r>
                        <a:rPr lang="uk-UA" sz="1400" b="0" i="1" dirty="0"/>
                        <a:t>долара, фунта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400" b="1" dirty="0"/>
                        <a:t>речовина, маса, матеріал</a:t>
                      </a:r>
                      <a:r>
                        <a:rPr lang="uk-UA" sz="1400" dirty="0"/>
                        <a:t>: азоту, меду, борщу, піску;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1400" b="1" i="1" dirty="0"/>
                        <a:t>сукупність істот чи неістот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хору, саду, оркестру, взводу; </a:t>
                      </a:r>
                      <a:endParaRPr lang="en-US" sz="14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endParaRPr lang="uk-UA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585352"/>
                  </a:ext>
                </a:extLst>
              </a:tr>
              <a:tr h="5222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400" b="1" i="1" dirty="0"/>
                        <a:t>більшість термінів</a:t>
                      </a:r>
                      <a:r>
                        <a:rPr lang="uk-UA" sz="1400" dirty="0"/>
                        <a:t>: атома, суфікса; квадрата, ромба;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</a:rPr>
                        <a:t>АЛЕ</a:t>
                      </a:r>
                      <a:r>
                        <a:rPr lang="uk-UA" sz="1400" dirty="0"/>
                        <a:t>: роду, виду, складу.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400" b="1" i="1" dirty="0"/>
                        <a:t>літературні терміни: </a:t>
                      </a:r>
                      <a:r>
                        <a:rPr lang="uk-UA" sz="1400" dirty="0"/>
                        <a:t>роману, журналу, портрету;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endParaRPr lang="uk-UA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28734"/>
                  </a:ext>
                </a:extLst>
              </a:tr>
              <a:tr h="20166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b="1" dirty="0"/>
                        <a:t>річки (з наголосом у Р. в. на закінченні): </a:t>
                      </a:r>
                      <a:r>
                        <a:rPr lang="uk-UA" sz="1400" dirty="0"/>
                        <a:t>Дніпр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uk-UA" sz="1400" dirty="0"/>
                        <a:t>, Дністр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uk-UA" sz="1400" dirty="0"/>
                        <a:t>; </a:t>
                      </a:r>
                      <a:endParaRPr lang="en-US" sz="1400" dirty="0"/>
                    </a:p>
                  </a:txBody>
                  <a:tcPr>
                    <a:solidFill>
                      <a:srgbClr val="7030A0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b="1" i="1" dirty="0"/>
                        <a:t>річки </a:t>
                      </a:r>
                      <a:r>
                        <a:rPr lang="uk-UA" sz="1400" i="1" dirty="0"/>
                        <a:t>(крім зазначених у першій колонці)</a:t>
                      </a:r>
                      <a:r>
                        <a:rPr lang="uk-UA" sz="1400" b="1" i="1" dirty="0"/>
                        <a:t> </a:t>
                      </a:r>
                      <a:r>
                        <a:rPr lang="uk-UA" sz="1400" dirty="0"/>
                        <a:t>Б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uk-UA" sz="1400" dirty="0"/>
                        <a:t>гу</a:t>
                      </a:r>
                      <a:r>
                        <a:rPr lang="uk-UA" sz="1400" i="1" dirty="0"/>
                        <a:t>, </a:t>
                      </a:r>
                      <a:r>
                        <a:rPr lang="uk-UA" sz="1400" i="0" dirty="0"/>
                        <a:t>Ам</a:t>
                      </a:r>
                      <a:r>
                        <a:rPr lang="uk-UA" sz="1400" i="0" dirty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uk-UA" sz="1400" i="0" dirty="0"/>
                        <a:t>ру.</a:t>
                      </a:r>
                    </a:p>
                  </a:txBody>
                  <a:tcPr>
                    <a:solidFill>
                      <a:srgbClr val="7030A0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334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b="1" i="1" dirty="0"/>
                        <a:t>населені пункти (крім складених назв)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Києва,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</a:rPr>
                        <a:t>АЛЕ</a:t>
                      </a:r>
                      <a:r>
                        <a:rPr lang="uk-UA" sz="1400" dirty="0"/>
                        <a:t>: Кривого Рогу; </a:t>
                      </a:r>
                      <a:endParaRPr lang="en-US" sz="1400" dirty="0"/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400" i="1" dirty="0"/>
                        <a:t> </a:t>
                      </a:r>
                      <a:r>
                        <a:rPr lang="uk-UA" sz="1400" b="1" i="1" dirty="0"/>
                        <a:t>озера, острови, гори, країни:</a:t>
                      </a:r>
                      <a:r>
                        <a:rPr lang="uk-UA" sz="1400" dirty="0"/>
                        <a:t> Світязю, Китаю; </a:t>
                      </a:r>
                    </a:p>
                  </a:txBody>
                  <a:tcPr>
                    <a:solidFill>
                      <a:srgbClr val="7030A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8605"/>
                  </a:ext>
                </a:extLst>
              </a:tr>
              <a:tr h="5222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uk-UA" sz="1400" b="1" i="1" dirty="0"/>
                        <a:t>органи й частини тіла</a:t>
                      </a:r>
                      <a:r>
                        <a:rPr lang="uk-UA" sz="1400" dirty="0"/>
                        <a:t>: живота, носа, зуба.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</a:rPr>
                        <a:t>АЛЕ: </a:t>
                      </a:r>
                      <a:r>
                        <a:rPr lang="uk-UA" sz="1400" dirty="0"/>
                        <a:t>мозку, стравоходу</a:t>
                      </a:r>
                    </a:p>
                  </a:txBody>
                  <a:tcPr>
                    <a:solidFill>
                      <a:srgbClr val="00B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Courier New" panose="02070309020205020404" pitchFamily="49" charset="0"/>
                        <a:buChar char="o"/>
                      </a:pPr>
                      <a:r>
                        <a:rPr lang="uk-UA" sz="1400" b="1" i="1" dirty="0"/>
                        <a:t>спортивні ігри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футболу, хокею; </a:t>
                      </a:r>
                      <a:endParaRPr lang="en-US" sz="1400" dirty="0"/>
                    </a:p>
                    <a:p>
                      <a:pPr marL="285750" indent="-285750" algn="just">
                        <a:buFont typeface="Courier New" panose="02070309020205020404" pitchFamily="49" charset="0"/>
                        <a:buChar char="o"/>
                      </a:pPr>
                      <a:r>
                        <a:rPr lang="uk-UA" sz="1400" b="1" i="1" dirty="0"/>
                        <a:t>танці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вальсу;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</a:rPr>
                        <a:t>АЛЕ</a:t>
                      </a:r>
                      <a:r>
                        <a:rPr lang="uk-UA" sz="1400" dirty="0"/>
                        <a:t> гопака; козачка.</a:t>
                      </a:r>
                    </a:p>
                  </a:txBody>
                  <a:tcPr>
                    <a:solidFill>
                      <a:srgbClr val="00B05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166492"/>
                  </a:ext>
                </a:extLst>
              </a:tr>
              <a:tr h="5222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uk-UA" sz="1400" b="1" dirty="0"/>
                        <a:t>установи, заклади: </a:t>
                      </a:r>
                      <a:r>
                        <a:rPr lang="uk-UA" sz="1400" dirty="0"/>
                        <a:t>ліцею, університету, заводу;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uk-UA" sz="1400" b="1" i="1" dirty="0"/>
                        <a:t>споруди, приміщення</a:t>
                      </a:r>
                      <a:r>
                        <a:rPr lang="uk-UA" sz="1400" b="1" dirty="0"/>
                        <a:t>: </a:t>
                      </a:r>
                      <a:r>
                        <a:rPr lang="uk-UA" sz="1400" dirty="0"/>
                        <a:t> </a:t>
                      </a:r>
                      <a:r>
                        <a:rPr lang="uk-UA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буди́нк</a:t>
                      </a:r>
                      <a:r>
                        <a:rPr lang="uk-UA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uk-UA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вокза́л</a:t>
                      </a:r>
                      <a:r>
                        <a:rPr lang="uk-UA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uk-U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гурто́житк</a:t>
                      </a:r>
                      <a:r>
                        <a:rPr lang="uk-UA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uk-U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ґа́нк</a:t>
                      </a:r>
                      <a:r>
                        <a:rPr lang="uk-UA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uk-U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да́х</a:t>
                      </a:r>
                      <a:r>
                        <a:rPr lang="uk-UA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uk-U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за́л</a:t>
                      </a:r>
                      <a:r>
                        <a:rPr lang="uk-UA" sz="14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uk-U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за́мку</a:t>
                      </a:r>
                      <a:r>
                        <a:rPr lang="uk-U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</a:rPr>
                        <a:t>АЛЕ: </a:t>
                      </a:r>
                      <a:r>
                        <a:rPr lang="uk-UA" sz="1400" b="0" dirty="0"/>
                        <a:t>гаража</a:t>
                      </a:r>
                      <a:r>
                        <a:rPr lang="uk-U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uk-UA" sz="1400" b="0" dirty="0"/>
                        <a:t>, хліва</a:t>
                      </a:r>
                      <a:r>
                        <a:rPr lang="uk-UA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uk-UA" sz="1400" b="0" dirty="0"/>
                        <a:t>, </a:t>
                      </a:r>
                      <a:r>
                        <a:rPr lang="uk-UA" sz="1400" dirty="0"/>
                        <a:t>балкона, карниза, вулика, димаря.</a:t>
                      </a:r>
                      <a:r>
                        <a:rPr lang="uk-UA" sz="1400" b="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n-US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263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243DF5-D543-46D7-B340-25F202C5B214}"/>
              </a:ext>
            </a:extLst>
          </p:cNvPr>
          <p:cNvSpPr txBox="1"/>
          <p:nvPr/>
        </p:nvSpPr>
        <p:spPr>
          <a:xfrm>
            <a:off x="1015383" y="212923"/>
            <a:ext cx="8702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Родовий відмінок іменників ІІ відміни (однина)</a:t>
            </a: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DB7273C8-11ED-4218-81C4-AB1814BC6189}"/>
              </a:ext>
            </a:extLst>
          </p:cNvPr>
          <p:cNvSpPr/>
          <p:nvPr/>
        </p:nvSpPr>
        <p:spPr>
          <a:xfrm>
            <a:off x="208092" y="5966517"/>
            <a:ext cx="2131607" cy="84278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Повернутися на ігрове поле</a:t>
            </a:r>
          </a:p>
        </p:txBody>
      </p:sp>
    </p:spTree>
    <p:extLst>
      <p:ext uri="{BB962C8B-B14F-4D97-AF65-F5344CB8AC3E}">
        <p14:creationId xmlns:p14="http://schemas.microsoft.com/office/powerpoint/2010/main" val="256122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C302E3C4-FA77-4F4B-B341-D5D01504F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55314"/>
              </p:ext>
            </p:extLst>
          </p:nvPr>
        </p:nvGraphicFramePr>
        <p:xfrm>
          <a:off x="323849" y="697815"/>
          <a:ext cx="11610975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196">
                  <a:extLst>
                    <a:ext uri="{9D8B030D-6E8A-4147-A177-3AD203B41FA5}">
                      <a16:colId xmlns:a16="http://schemas.microsoft.com/office/drawing/2014/main" val="3943486025"/>
                    </a:ext>
                  </a:extLst>
                </a:gridCol>
                <a:gridCol w="2287904">
                  <a:extLst>
                    <a:ext uri="{9D8B030D-6E8A-4147-A177-3AD203B41FA5}">
                      <a16:colId xmlns:a16="http://schemas.microsoft.com/office/drawing/2014/main" val="472849323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477298482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361852283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58003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FFFF00"/>
                          </a:solidFill>
                        </a:rPr>
                        <a:t>-ей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uk-UA" dirty="0" err="1">
                          <a:solidFill>
                            <a:srgbClr val="FFFF00"/>
                          </a:solidFill>
                        </a:rPr>
                        <a:t>ів</a:t>
                      </a:r>
                      <a:endParaRPr lang="uk-U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паралельні форми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17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відміна</a:t>
                      </a:r>
                    </a:p>
                    <a:p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Переважає нульове закінчення)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круч</a:t>
                      </a:r>
                    </a:p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</a:t>
                      </a:r>
                    </a:p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вигід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мишей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сімей</a:t>
                      </a:r>
                    </a:p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суддів</a:t>
                      </a:r>
                    </a:p>
                    <a:p>
                      <a:r>
                        <a:rPr lang="uk-UA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ніздрів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теслів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воєн–війн</a:t>
                      </a:r>
                    </a:p>
                    <a:p>
                      <a:r>
                        <a:rPr lang="uk-UA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сосен</a:t>
                      </a:r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–сосон</a:t>
                      </a:r>
                    </a:p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 –</a:t>
                      </a:r>
                      <a:r>
                        <a:rPr lang="uk-UA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мамів</a:t>
                      </a:r>
                      <a:endParaRPr lang="uk-UA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 –бабів</a:t>
                      </a:r>
                    </a:p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 –</a:t>
                      </a:r>
                      <a:r>
                        <a:rPr lang="uk-UA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губів</a:t>
                      </a:r>
                      <a:endParaRPr lang="uk-UA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легень- </a:t>
                      </a:r>
                      <a:r>
                        <a:rPr lang="uk-UA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легенів</a:t>
                      </a:r>
                      <a:endParaRPr lang="uk-UA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69773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1CB3F6-B2BF-4E22-A3C6-5256B29AC59B}"/>
              </a:ext>
            </a:extLst>
          </p:cNvPr>
          <p:cNvSpPr/>
          <p:nvPr/>
        </p:nvSpPr>
        <p:spPr>
          <a:xfrm flipV="1">
            <a:off x="3962400" y="760681"/>
            <a:ext cx="285750" cy="2190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6" name="Таблица 3">
            <a:extLst>
              <a:ext uri="{FF2B5EF4-FFF2-40B4-BE49-F238E27FC236}">
                <a16:creationId xmlns:a16="http://schemas.microsoft.com/office/drawing/2014/main" id="{CCF7CED9-7D11-46F8-BF20-CF261901F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77767"/>
              </p:ext>
            </p:extLst>
          </p:nvPr>
        </p:nvGraphicFramePr>
        <p:xfrm>
          <a:off x="300037" y="2700655"/>
          <a:ext cx="1167765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531">
                  <a:extLst>
                    <a:ext uri="{9D8B030D-6E8A-4147-A177-3AD203B41FA5}">
                      <a16:colId xmlns:a16="http://schemas.microsoft.com/office/drawing/2014/main" val="3943486025"/>
                    </a:ext>
                  </a:extLst>
                </a:gridCol>
                <a:gridCol w="2274569">
                  <a:extLst>
                    <a:ext uri="{9D8B030D-6E8A-4147-A177-3AD203B41FA5}">
                      <a16:colId xmlns:a16="http://schemas.microsoft.com/office/drawing/2014/main" val="472849323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1477298482"/>
                    </a:ext>
                  </a:extLst>
                </a:gridCol>
                <a:gridCol w="2224088">
                  <a:extLst>
                    <a:ext uri="{9D8B030D-6E8A-4147-A177-3AD203B41FA5}">
                      <a16:colId xmlns:a16="http://schemas.microsoft.com/office/drawing/2014/main" val="3618522836"/>
                    </a:ext>
                  </a:extLst>
                </a:gridCol>
                <a:gridCol w="2605087">
                  <a:extLst>
                    <a:ext uri="{9D8B030D-6E8A-4147-A177-3AD203B41FA5}">
                      <a16:colId xmlns:a16="http://schemas.microsoft.com/office/drawing/2014/main" val="2258003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  <a:p>
                      <a:pPr algn="ctr"/>
                      <a:r>
                        <a:rPr lang="uk-UA" dirty="0" err="1"/>
                        <a:t>с.р</a:t>
                      </a:r>
                      <a:r>
                        <a:rPr lang="uk-UA" dirty="0"/>
                        <a:t>. на –о,-е,-я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FFFF00"/>
                          </a:solidFill>
                        </a:rPr>
                        <a:t>-ей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(деякі)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uk-UA" dirty="0" err="1">
                          <a:solidFill>
                            <a:srgbClr val="FFFF00"/>
                          </a:solidFill>
                        </a:rPr>
                        <a:t>ів</a:t>
                      </a:r>
                      <a:r>
                        <a:rPr lang="uk-UA" dirty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uk-UA" dirty="0" err="1"/>
                        <a:t>ч.р</a:t>
                      </a:r>
                      <a:r>
                        <a:rPr lang="uk-UA" dirty="0"/>
                        <a:t>., </a:t>
                      </a:r>
                      <a:r>
                        <a:rPr lang="uk-UA" dirty="0" err="1"/>
                        <a:t>с.р</a:t>
                      </a:r>
                      <a:r>
                        <a:rPr lang="uk-UA" dirty="0"/>
                        <a:t>. на –е,-я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паралельні форми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17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відміна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боліт</a:t>
                      </a:r>
                    </a:p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відер</a:t>
                      </a:r>
                    </a:p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бажань</a:t>
                      </a:r>
                    </a:p>
                    <a:p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</a:t>
                      </a:r>
                    </a:p>
                    <a:p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киян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гостей</a:t>
                      </a:r>
                    </a:p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коней</a:t>
                      </a:r>
                    </a:p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грошей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берегів</a:t>
                      </a:r>
                    </a:p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життів</a:t>
                      </a:r>
                    </a:p>
                    <a:p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морів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назви одиниць вимірювання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метрів</a:t>
                      </a:r>
                      <a:endParaRPr lang="uk-UA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назви фруктів/овочів:</a:t>
                      </a:r>
                    </a:p>
                    <a:p>
                      <a:r>
                        <a:rPr lang="uk-UA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апельсинів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+назви  істот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солдатів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</a:t>
                      </a:r>
                      <a:r>
                        <a:rPr lang="uk-UA" sz="1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r>
                        <a:rPr lang="uk-UA" sz="16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</a:t>
                      </a:r>
                    </a:p>
                    <a:p>
                      <a:endParaRPr lang="uk-UA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ват – ватів</a:t>
                      </a:r>
                    </a:p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кіловат – кіловатів</a:t>
                      </a:r>
                    </a:p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 – татів</a:t>
                      </a:r>
                    </a:p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сердець –</a:t>
                      </a:r>
                      <a:r>
                        <a:rPr lang="uk-UA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серць</a:t>
                      </a:r>
                      <a:endParaRPr lang="uk-UA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чобіт - </a:t>
                      </a:r>
                      <a:r>
                        <a:rPr lang="uk-UA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чоботів</a:t>
                      </a:r>
                      <a:endParaRPr lang="uk-UA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віч – очей</a:t>
                      </a:r>
                    </a:p>
                    <a:p>
                      <a:r>
                        <a:rPr lang="uk-UA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пліч - плечей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6977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672BEA-558C-47FB-AEBF-7F9610954BFD}"/>
              </a:ext>
            </a:extLst>
          </p:cNvPr>
          <p:cNvSpPr/>
          <p:nvPr/>
        </p:nvSpPr>
        <p:spPr>
          <a:xfrm flipV="1">
            <a:off x="3962400" y="2760563"/>
            <a:ext cx="285750" cy="21907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4F443-87E3-420E-AA65-C6886454DDA7}"/>
              </a:ext>
            </a:extLst>
          </p:cNvPr>
          <p:cNvSpPr txBox="1"/>
          <p:nvPr/>
        </p:nvSpPr>
        <p:spPr>
          <a:xfrm>
            <a:off x="366712" y="5807035"/>
            <a:ext cx="1161097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УВАГА!!! 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Нульове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іменники-істоти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суфікс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 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болгар, </a:t>
            </a:r>
            <a:r>
              <a:rPr lang="ru-RU" sz="2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селян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 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селян, татар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 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татар. </a:t>
            </a:r>
          </a:p>
          <a:p>
            <a:pPr algn="l"/>
            <a:r>
              <a:rPr lang="uk-UA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Решта:  </a:t>
            </a:r>
            <a:r>
              <a:rPr lang="uk-UA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</a:t>
            </a:r>
            <a:r>
              <a:rPr lang="uk-UA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uk-UA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- груз</a:t>
            </a:r>
            <a:r>
              <a:rPr lang="uk-UA" sz="2000" b="1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uk-UA" sz="20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uk-UA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осет</a:t>
            </a:r>
            <a:r>
              <a:rPr lang="uk-UA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uk-UA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- осет</a:t>
            </a:r>
            <a:r>
              <a:rPr lang="uk-UA" sz="2000" b="1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uk-UA" sz="20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2A1AD-4C7E-4FAA-99CB-82125277D10E}"/>
              </a:ext>
            </a:extLst>
          </p:cNvPr>
          <p:cNvSpPr txBox="1"/>
          <p:nvPr/>
        </p:nvSpPr>
        <p:spPr>
          <a:xfrm>
            <a:off x="3048000" y="32586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: скругленные углы 10">
            <a:hlinkClick r:id="rId2" action="ppaction://hlinksldjump"/>
            <a:extLst>
              <a:ext uri="{FF2B5EF4-FFF2-40B4-BE49-F238E27FC236}">
                <a16:creationId xmlns:a16="http://schemas.microsoft.com/office/drawing/2014/main" id="{3498BF6D-AC45-4FE1-870D-23D35C47DF9A}"/>
              </a:ext>
            </a:extLst>
          </p:cNvPr>
          <p:cNvSpPr/>
          <p:nvPr/>
        </p:nvSpPr>
        <p:spPr>
          <a:xfrm>
            <a:off x="366712" y="4886731"/>
            <a:ext cx="2131607" cy="84278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Повернутися на ігрове поле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15A1A-6B49-484D-BC19-2875F0287F8E}"/>
              </a:ext>
            </a:extLst>
          </p:cNvPr>
          <p:cNvSpPr txBox="1"/>
          <p:nvPr/>
        </p:nvSpPr>
        <p:spPr>
          <a:xfrm>
            <a:off x="2261363" y="99756"/>
            <a:ext cx="7353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Родовий відмінок іменників (множина)</a:t>
            </a:r>
          </a:p>
        </p:txBody>
      </p:sp>
    </p:spTree>
    <p:extLst>
      <p:ext uri="{BB962C8B-B14F-4D97-AF65-F5344CB8AC3E}">
        <p14:creationId xmlns:p14="http://schemas.microsoft.com/office/powerpoint/2010/main" val="50544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B2D2C-3DAC-4A73-9F02-E7C16771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59207"/>
            <a:ext cx="10755933" cy="140053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Орудний відмінок</a:t>
            </a:r>
            <a:endParaRPr lang="uk-UA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0FFFF5B9-E313-47C6-8182-1CA5263E5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53966"/>
              </p:ext>
            </p:extLst>
          </p:nvPr>
        </p:nvGraphicFramePr>
        <p:xfrm>
          <a:off x="104774" y="1647728"/>
          <a:ext cx="12011028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838">
                  <a:extLst>
                    <a:ext uri="{9D8B030D-6E8A-4147-A177-3AD203B41FA5}">
                      <a16:colId xmlns:a16="http://schemas.microsoft.com/office/drawing/2014/main" val="3575005399"/>
                    </a:ext>
                  </a:extLst>
                </a:gridCol>
                <a:gridCol w="1827213">
                  <a:extLst>
                    <a:ext uri="{9D8B030D-6E8A-4147-A177-3AD203B41FA5}">
                      <a16:colId xmlns:a16="http://schemas.microsoft.com/office/drawing/2014/main" val="941908999"/>
                    </a:ext>
                  </a:extLst>
                </a:gridCol>
                <a:gridCol w="2176463">
                  <a:extLst>
                    <a:ext uri="{9D8B030D-6E8A-4147-A177-3AD203B41FA5}">
                      <a16:colId xmlns:a16="http://schemas.microsoft.com/office/drawing/2014/main" val="3254240541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351725917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1058837335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4244482619"/>
                    </a:ext>
                  </a:extLst>
                </a:gridCol>
              </a:tblGrid>
              <a:tr h="652533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відміна</a:t>
                      </a:r>
                      <a:endParaRPr lang="uk-UA" sz="140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ж/ч/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А,Я  </a:t>
                      </a:r>
                    </a:p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  <a:highlight>
                          <a:srgbClr val="0000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відміна</a:t>
                      </a:r>
                      <a:endParaRPr lang="uk-UA" sz="140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       /с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О,Е,Я    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відміна</a:t>
                      </a:r>
                    </a:p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ж-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відміна</a:t>
                      </a:r>
                    </a:p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с-</a:t>
                      </a:r>
                      <a:r>
                        <a:rPr lang="uk-UA" sz="1400" dirty="0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Я(</a:t>
                      </a:r>
                      <a:r>
                        <a:rPr lang="uk-UA" sz="1400" dirty="0" err="1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</a:t>
                      </a:r>
                      <a:r>
                        <a:rPr lang="uk-UA" sz="1400" dirty="0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400" dirty="0" err="1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ят</a:t>
                      </a:r>
                      <a:r>
                        <a:rPr lang="uk-UA" sz="1400" dirty="0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400" dirty="0" err="1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sz="1400" dirty="0">
                          <a:highlight>
                            <a:srgbClr val="00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Тільки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множина</a:t>
                      </a:r>
                      <a:endParaRPr lang="uk-UA" sz="14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530096"/>
                  </a:ext>
                </a:extLst>
              </a:tr>
              <a:tr h="652533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Тверда група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ОЮ</a:t>
                      </a:r>
                    </a:p>
                    <a:p>
                      <a:r>
                        <a:rPr lang="uk-UA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квіткою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будинком</a:t>
                      </a:r>
                    </a:p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uk-UA" sz="12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 подвоєння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</a:t>
                      </a:r>
                      <a:r>
                        <a:rPr lang="uk-UA" sz="1200" b="1" u="sng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 – МІ</a:t>
                      </a:r>
                      <a:r>
                        <a:rPr lang="uk-UA" sz="1200" b="1" u="sng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ДД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uk-UA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2приг. – 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немає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подвоєння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</a:t>
                      </a:r>
                      <a:r>
                        <a:rPr lang="uk-UA" sz="1200" b="1" u="sng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 – ВІ</a:t>
                      </a:r>
                      <a:r>
                        <a:rPr lang="uk-UA" sz="1200" b="1" u="sng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uk-UA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 П В М Ф Р – апостроф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</a:t>
                      </a:r>
                      <a:r>
                        <a:rPr lang="uk-UA" sz="1200" b="1" u="sng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’Ю</a:t>
                      </a:r>
                    </a:p>
                    <a:p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</a:t>
                      </a:r>
                      <a:r>
                        <a:rPr lang="uk-UA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-ям/ </a:t>
                      </a:r>
                      <a:r>
                        <a:rPr lang="uk-UA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енем</a:t>
                      </a:r>
                      <a:r>
                        <a:rPr lang="uk-UA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лошам-телям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ім’ям - іменем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</a:t>
                      </a:r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/ями/ </a:t>
                      </a:r>
                      <a:r>
                        <a:rPr lang="uk-UA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ьми</a:t>
                      </a:r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крилами/</a:t>
                      </a:r>
                      <a:r>
                        <a:rPr lang="uk-UA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крильми</a:t>
                      </a:r>
                      <a:endParaRPr lang="uk-UA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санями/саньми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487857"/>
                  </a:ext>
                </a:extLst>
              </a:tr>
              <a:tr h="652533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М’яка/мішана</a:t>
                      </a:r>
                    </a:p>
                    <a:p>
                      <a:pPr algn="ctr"/>
                      <a:r>
                        <a:rPr lang="uk-UA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-ЕЮ/ЄЮ</a:t>
                      </a:r>
                    </a:p>
                    <a:p>
                      <a:r>
                        <a:rPr lang="uk-UA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землею/надією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ЕМ/ЄМ</a:t>
                      </a:r>
                    </a:p>
                    <a:p>
                      <a:r>
                        <a:rPr lang="uk-UA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конем/мечем/змієм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945288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1BDA15-33D5-4C54-8201-BE9C17489C45}"/>
              </a:ext>
            </a:extLst>
          </p:cNvPr>
          <p:cNvSpPr/>
          <p:nvPr/>
        </p:nvSpPr>
        <p:spPr>
          <a:xfrm>
            <a:off x="7318689" y="1997845"/>
            <a:ext cx="234617" cy="170011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245D0B-1B2B-4E89-A21A-29D41DD1E0A4}"/>
              </a:ext>
            </a:extLst>
          </p:cNvPr>
          <p:cNvSpPr/>
          <p:nvPr/>
        </p:nvSpPr>
        <p:spPr>
          <a:xfrm>
            <a:off x="4638695" y="1997844"/>
            <a:ext cx="234617" cy="170011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0000FF"/>
              </a:highlight>
            </a:endParaRPr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761E4F43-946D-4770-8765-5D21FB315CDC}"/>
              </a:ext>
            </a:extLst>
          </p:cNvPr>
          <p:cNvSpPr/>
          <p:nvPr/>
        </p:nvSpPr>
        <p:spPr>
          <a:xfrm>
            <a:off x="104774" y="5856009"/>
            <a:ext cx="2131607" cy="84278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Повернутися на ігрове поле</a:t>
            </a:r>
          </a:p>
        </p:txBody>
      </p:sp>
    </p:spTree>
    <p:extLst>
      <p:ext uri="{BB962C8B-B14F-4D97-AF65-F5344CB8AC3E}">
        <p14:creationId xmlns:p14="http://schemas.microsoft.com/office/powerpoint/2010/main" val="209524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C302E3C4-FA77-4F4B-B341-D5D01504F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63070"/>
              </p:ext>
            </p:extLst>
          </p:nvPr>
        </p:nvGraphicFramePr>
        <p:xfrm>
          <a:off x="304800" y="860286"/>
          <a:ext cx="1167765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531">
                  <a:extLst>
                    <a:ext uri="{9D8B030D-6E8A-4147-A177-3AD203B41FA5}">
                      <a16:colId xmlns:a16="http://schemas.microsoft.com/office/drawing/2014/main" val="3943486025"/>
                    </a:ext>
                  </a:extLst>
                </a:gridCol>
                <a:gridCol w="1522094">
                  <a:extLst>
                    <a:ext uri="{9D8B030D-6E8A-4147-A177-3AD203B41FA5}">
                      <a16:colId xmlns:a16="http://schemas.microsoft.com/office/drawing/2014/main" val="472849323"/>
                    </a:ext>
                  </a:extLst>
                </a:gridCol>
                <a:gridCol w="754926">
                  <a:extLst>
                    <a:ext uri="{9D8B030D-6E8A-4147-A177-3AD203B41FA5}">
                      <a16:colId xmlns:a16="http://schemas.microsoft.com/office/drawing/2014/main" val="1477298482"/>
                    </a:ext>
                  </a:extLst>
                </a:gridCol>
                <a:gridCol w="1083399">
                  <a:extLst>
                    <a:ext uri="{9D8B030D-6E8A-4147-A177-3AD203B41FA5}">
                      <a16:colId xmlns:a16="http://schemas.microsoft.com/office/drawing/2014/main" val="3618522836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2258003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ПРАВИЛА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-ОВІ/</a:t>
                      </a:r>
                    </a:p>
                    <a:p>
                      <a:r>
                        <a:rPr lang="uk-UA" dirty="0"/>
                        <a:t>ЕВІ(ЄВІ)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 І / 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 У / 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Приклади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17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Істоти </a:t>
                      </a:r>
                      <a:r>
                        <a:rPr lang="uk-UA" dirty="0" err="1"/>
                        <a:t>ч.р</a:t>
                      </a:r>
                      <a:r>
                        <a:rPr lang="uk-UA" dirty="0"/>
                        <a:t>. (особи)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на, у (в), по, при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профе́сор</a:t>
                      </a:r>
                      <a:r>
                        <a:rPr lang="ru-RU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ові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профе́сор</a:t>
                      </a:r>
                      <a:r>
                        <a:rPr lang="ru-RU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профе́сор</a:t>
                      </a:r>
                      <a:r>
                        <a:rPr lang="ru-RU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uk-UA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6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Істоти </a:t>
                      </a:r>
                      <a:r>
                        <a:rPr lang="uk-UA" dirty="0" err="1"/>
                        <a:t>ч.р</a:t>
                      </a:r>
                      <a:r>
                        <a:rPr lang="uk-UA" dirty="0"/>
                        <a:t>.(не особи)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ти́гр</a:t>
                      </a:r>
                      <a:r>
                        <a:rPr lang="ru-RU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ові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ти́гр</a:t>
                      </a:r>
                      <a:r>
                        <a:rPr lang="ru-RU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буга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є́ві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буга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́,</a:t>
                      </a:r>
                    </a:p>
                    <a:p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е́ві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на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19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Основа закінчується на </a:t>
                      </a:r>
                      <a:r>
                        <a:rPr lang="uk-UA" b="1" dirty="0"/>
                        <a:t>К,Х,Г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  <a:p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>
                          <a:latin typeface="+mn-lt"/>
                        </a:rPr>
                        <a:t>на </a:t>
                      </a:r>
                      <a:r>
                        <a:rPr lang="uk-UA" i="1" dirty="0" err="1">
                          <a:latin typeface="+mn-lt"/>
                        </a:rPr>
                        <a:t>барсук</a:t>
                      </a:r>
                      <a:r>
                        <a:rPr lang="uk-UA" i="1" dirty="0" err="1">
                          <a:solidFill>
                            <a:srgbClr val="FF0000"/>
                          </a:solidFill>
                          <a:latin typeface="+mn-lt"/>
                        </a:rPr>
                        <a:t>ові</a:t>
                      </a:r>
                      <a:r>
                        <a:rPr lang="uk-UA" i="1" dirty="0">
                          <a:latin typeface="+mn-lt"/>
                        </a:rPr>
                        <a:t> – на </a:t>
                      </a:r>
                      <a:r>
                        <a:rPr lang="uk-UA" i="1" dirty="0" err="1">
                          <a:latin typeface="+mn-lt"/>
                        </a:rPr>
                        <a:t>барсук</a:t>
                      </a:r>
                      <a:r>
                        <a:rPr lang="uk-UA" i="1" dirty="0" err="1">
                          <a:solidFill>
                            <a:srgbClr val="FF0000"/>
                          </a:solidFill>
                          <a:latin typeface="+mn-lt"/>
                        </a:rPr>
                        <a:t>у</a:t>
                      </a:r>
                      <a:r>
                        <a:rPr lang="uk-UA" i="1" dirty="0">
                          <a:latin typeface="+mn-lt"/>
                        </a:rPr>
                        <a:t>, на дитяткові – на дитятку, на літакові – на літаку, на моніторингу,  у фартуху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52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dirty="0"/>
                        <a:t>Безсуфіксні іменники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>
                          <a:latin typeface="+mn-lt"/>
                        </a:rPr>
                        <a:t>на берез</a:t>
                      </a:r>
                      <a:r>
                        <a:rPr lang="uk-UA" i="1" dirty="0">
                          <a:solidFill>
                            <a:srgbClr val="FF0000"/>
                          </a:solidFill>
                          <a:latin typeface="+mn-lt"/>
                        </a:rPr>
                        <a:t>і</a:t>
                      </a:r>
                      <a:r>
                        <a:rPr lang="uk-UA" i="1" dirty="0">
                          <a:latin typeface="+mn-lt"/>
                        </a:rPr>
                        <a:t>, у  дзьобі, в акті, у темпі</a:t>
                      </a:r>
                    </a:p>
                    <a:p>
                      <a:r>
                        <a:rPr lang="uk-UA" i="1" dirty="0">
                          <a:latin typeface="+mn-lt"/>
                        </a:rPr>
                        <a:t>на селі, у слові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76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Переходить наголос в односкладових іменниках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  <a:p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>
                          <a:latin typeface="+mn-lt"/>
                        </a:rPr>
                        <a:t>у </a:t>
                      </a:r>
                      <a:r>
                        <a:rPr lang="uk-UA" i="1" dirty="0" err="1">
                          <a:latin typeface="+mn-lt"/>
                        </a:rPr>
                        <a:t>гА</a:t>
                      </a:r>
                      <a:r>
                        <a:rPr lang="uk-UA" i="1" dirty="0" err="1">
                          <a:solidFill>
                            <a:srgbClr val="FF0000"/>
                          </a:solidFill>
                          <a:latin typeface="+mn-lt"/>
                        </a:rPr>
                        <a:t>ї</a:t>
                      </a:r>
                      <a:r>
                        <a:rPr lang="uk-UA" i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uk-UA" i="1" dirty="0">
                          <a:latin typeface="+mn-lt"/>
                        </a:rPr>
                        <a:t>– у </a:t>
                      </a:r>
                      <a:r>
                        <a:rPr lang="uk-UA" i="1" dirty="0" err="1">
                          <a:latin typeface="+mn-lt"/>
                        </a:rPr>
                        <a:t>га</a:t>
                      </a:r>
                      <a:r>
                        <a:rPr lang="uk-UA" i="1" dirty="0" err="1">
                          <a:solidFill>
                            <a:srgbClr val="FF0000"/>
                          </a:solidFill>
                          <a:latin typeface="+mn-lt"/>
                        </a:rPr>
                        <a:t>Ю</a:t>
                      </a:r>
                      <a:r>
                        <a:rPr lang="uk-UA" i="1" dirty="0">
                          <a:latin typeface="+mn-lt"/>
                        </a:rPr>
                        <a:t>, у </a:t>
                      </a:r>
                      <a:r>
                        <a:rPr lang="uk-UA" i="1" dirty="0" err="1">
                          <a:latin typeface="+mn-lt"/>
                        </a:rPr>
                        <a:t>бОї</a:t>
                      </a:r>
                      <a:r>
                        <a:rPr lang="uk-UA" i="1" dirty="0">
                          <a:latin typeface="+mn-lt"/>
                        </a:rPr>
                        <a:t> – у </a:t>
                      </a:r>
                      <a:r>
                        <a:rPr lang="uk-UA" i="1" dirty="0" err="1">
                          <a:latin typeface="+mn-lt"/>
                        </a:rPr>
                        <a:t>боЮ</a:t>
                      </a:r>
                      <a:r>
                        <a:rPr lang="uk-UA" i="1" dirty="0">
                          <a:latin typeface="+mn-lt"/>
                        </a:rPr>
                        <a:t>, у </a:t>
                      </a:r>
                      <a:r>
                        <a:rPr lang="uk-UA" i="1" dirty="0" err="1">
                          <a:latin typeface="+mn-lt"/>
                        </a:rPr>
                        <a:t>сОці</a:t>
                      </a:r>
                      <a:r>
                        <a:rPr lang="uk-UA" i="1" dirty="0">
                          <a:latin typeface="+mn-lt"/>
                        </a:rPr>
                        <a:t> – у </a:t>
                      </a:r>
                      <a:r>
                        <a:rPr lang="uk-UA" i="1" dirty="0" err="1">
                          <a:latin typeface="+mn-lt"/>
                        </a:rPr>
                        <a:t>сокУ</a:t>
                      </a:r>
                      <a:r>
                        <a:rPr lang="uk-UA" i="1" dirty="0">
                          <a:latin typeface="+mn-lt"/>
                        </a:rPr>
                        <a:t>,</a:t>
                      </a:r>
                    </a:p>
                    <a:p>
                      <a:r>
                        <a:rPr lang="uk-UA" i="1" dirty="0">
                          <a:latin typeface="+mn-lt"/>
                        </a:rPr>
                        <a:t>У </a:t>
                      </a:r>
                      <a:r>
                        <a:rPr lang="uk-UA" i="1" dirty="0" err="1">
                          <a:latin typeface="+mn-lt"/>
                        </a:rPr>
                        <a:t>рАї</a:t>
                      </a:r>
                      <a:r>
                        <a:rPr lang="uk-UA" i="1" dirty="0">
                          <a:latin typeface="+mn-lt"/>
                        </a:rPr>
                        <a:t> – у </a:t>
                      </a:r>
                      <a:r>
                        <a:rPr lang="uk-UA" i="1" dirty="0" err="1">
                          <a:latin typeface="+mn-lt"/>
                        </a:rPr>
                        <a:t>раЮ</a:t>
                      </a:r>
                      <a:r>
                        <a:rPr lang="uk-UA" i="1" dirty="0">
                          <a:latin typeface="+mn-lt"/>
                        </a:rPr>
                        <a:t>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87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Із прийменником ПО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  <a:p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ду́б</a:t>
                      </a:r>
                      <a:r>
                        <a:rPr lang="ru-RU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ду́б</a:t>
                      </a:r>
                      <a:r>
                        <a:rPr lang="ru-RU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Дніпр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Дніпр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мі́ст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мі́ст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обли́чч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обли́чч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о́зер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о́зер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по́л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по́л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 сел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у́</a:t>
                      </a:r>
                      <a:r>
                        <a:rPr lang="ru-RU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 </a:t>
                      </a:r>
                      <a:r>
                        <a:rPr lang="ru-RU" sz="18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</a:t>
                      </a:r>
                      <a:r>
                        <a:rPr lang="ru-RU" sz="18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́ </a:t>
                      </a:r>
                      <a:endParaRPr lang="uk-UA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450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BD6C4B-8B72-4028-881C-70A8B6F0E734}"/>
              </a:ext>
            </a:extLst>
          </p:cNvPr>
          <p:cNvSpPr txBox="1"/>
          <p:nvPr/>
        </p:nvSpPr>
        <p:spPr>
          <a:xfrm>
            <a:off x="222731" y="16788"/>
            <a:ext cx="11556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 відмінок іменників ІІ відміни (однина)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5EFFF2B1-C9DD-4DED-AE9E-11EE3BAE1F1D}"/>
              </a:ext>
            </a:extLst>
          </p:cNvPr>
          <p:cNvSpPr/>
          <p:nvPr/>
        </p:nvSpPr>
        <p:spPr>
          <a:xfrm>
            <a:off x="209550" y="5847546"/>
            <a:ext cx="2131607" cy="84278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Повернутися на ігрове поле</a:t>
            </a:r>
          </a:p>
        </p:txBody>
      </p:sp>
    </p:spTree>
    <p:extLst>
      <p:ext uri="{BB962C8B-B14F-4D97-AF65-F5344CB8AC3E}">
        <p14:creationId xmlns:p14="http://schemas.microsoft.com/office/powerpoint/2010/main" val="204728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62E9DA6-C447-401C-8CB6-76C7FAAB5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78723"/>
              </p:ext>
            </p:extLst>
          </p:nvPr>
        </p:nvGraphicFramePr>
        <p:xfrm>
          <a:off x="432616" y="513476"/>
          <a:ext cx="11464107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821">
                  <a:extLst>
                    <a:ext uri="{9D8B030D-6E8A-4147-A177-3AD203B41FA5}">
                      <a16:colId xmlns:a16="http://schemas.microsoft.com/office/drawing/2014/main" val="612009751"/>
                    </a:ext>
                  </a:extLst>
                </a:gridCol>
                <a:gridCol w="1930272">
                  <a:extLst>
                    <a:ext uri="{9D8B030D-6E8A-4147-A177-3AD203B41FA5}">
                      <a16:colId xmlns:a16="http://schemas.microsoft.com/office/drawing/2014/main" val="2543748784"/>
                    </a:ext>
                  </a:extLst>
                </a:gridCol>
                <a:gridCol w="2250989">
                  <a:extLst>
                    <a:ext uri="{9D8B030D-6E8A-4147-A177-3AD203B41FA5}">
                      <a16:colId xmlns:a16="http://schemas.microsoft.com/office/drawing/2014/main" val="3409119838"/>
                    </a:ext>
                  </a:extLst>
                </a:gridCol>
                <a:gridCol w="2898397">
                  <a:extLst>
                    <a:ext uri="{9D8B030D-6E8A-4147-A177-3AD203B41FA5}">
                      <a16:colId xmlns:a16="http://schemas.microsoft.com/office/drawing/2014/main" val="97510170"/>
                    </a:ext>
                  </a:extLst>
                </a:gridCol>
                <a:gridCol w="2091628">
                  <a:extLst>
                    <a:ext uri="{9D8B030D-6E8A-4147-A177-3AD203B41FA5}">
                      <a16:colId xmlns:a16="http://schemas.microsoft.com/office/drawing/2014/main" val="295379582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І ВІДМІНА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8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ТВЕРДА ГРУПА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М’ЯКА ГРУПА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МІШАНА ГРУПА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5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О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Е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Є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Ю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Е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2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/>
                        <a:t> Тамаро Іванівно, сестро, Миколо,</a:t>
                      </a:r>
                    </a:p>
                    <a:p>
                      <a:r>
                        <a:rPr lang="uk-UA" sz="1600" dirty="0"/>
                        <a:t>сирото, забіяко.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земле, воле, Ілле, доле, </a:t>
                      </a:r>
                      <a:r>
                        <a:rPr lang="uk-UA" sz="1600" dirty="0" err="1"/>
                        <a:t>куле</a:t>
                      </a:r>
                      <a:r>
                        <a:rPr lang="uk-UA" sz="1600" dirty="0"/>
                        <a:t>, нене,</a:t>
                      </a:r>
                    </a:p>
                    <a:p>
                      <a:r>
                        <a:rPr lang="uk-UA" sz="1600" dirty="0"/>
                        <a:t>судде.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Надіє, Маріє, алеє,</a:t>
                      </a:r>
                    </a:p>
                    <a:p>
                      <a:r>
                        <a:rPr lang="uk-UA" sz="1600" dirty="0"/>
                        <a:t>акаціє, </a:t>
                      </a:r>
                      <a:r>
                        <a:rPr lang="uk-UA" sz="1600" dirty="0" err="1"/>
                        <a:t>Турціє</a:t>
                      </a:r>
                      <a:r>
                        <a:rPr lang="uk-UA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FF0000"/>
                          </a:solidFill>
                        </a:rPr>
                        <a:t>Пестливі форми слів:</a:t>
                      </a:r>
                    </a:p>
                    <a:p>
                      <a:r>
                        <a:rPr lang="uk-UA" sz="1600" dirty="0"/>
                        <a:t>бабусю, Лесю, доню.</a:t>
                      </a:r>
                    </a:p>
                    <a:p>
                      <a:r>
                        <a:rPr lang="uk-UA" sz="1600" dirty="0">
                          <a:solidFill>
                            <a:srgbClr val="FF0000"/>
                          </a:solidFill>
                        </a:rPr>
                        <a:t>АЛЕ</a:t>
                      </a:r>
                      <a:r>
                        <a:rPr lang="uk-UA" sz="1600" dirty="0"/>
                        <a:t>: </a:t>
                      </a:r>
                      <a:r>
                        <a:rPr lang="uk-UA" sz="1600" dirty="0">
                          <a:solidFill>
                            <a:srgbClr val="00B050"/>
                          </a:solidFill>
                        </a:rPr>
                        <a:t>Насте, Катре, Мотре.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душе, круче,</a:t>
                      </a:r>
                    </a:p>
                    <a:p>
                      <a:r>
                        <a:rPr lang="uk-UA" sz="1600" dirty="0"/>
                        <a:t>задаче, мише.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94565"/>
                  </a:ext>
                </a:extLst>
              </a:tr>
            </a:tbl>
          </a:graphicData>
        </a:graphic>
      </p:graphicFrame>
      <p:graphicFrame>
        <p:nvGraphicFramePr>
          <p:cNvPr id="5" name="Таблица 2">
            <a:extLst>
              <a:ext uri="{FF2B5EF4-FFF2-40B4-BE49-F238E27FC236}">
                <a16:creationId xmlns:a16="http://schemas.microsoft.com/office/drawing/2014/main" id="{6A22AA33-7E1B-41FF-BFD2-96B88937C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31162"/>
              </p:ext>
            </p:extLst>
          </p:nvPr>
        </p:nvGraphicFramePr>
        <p:xfrm>
          <a:off x="432623" y="2465944"/>
          <a:ext cx="11464106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717">
                  <a:extLst>
                    <a:ext uri="{9D8B030D-6E8A-4147-A177-3AD203B41FA5}">
                      <a16:colId xmlns:a16="http://schemas.microsoft.com/office/drawing/2014/main" val="1520266802"/>
                    </a:ext>
                  </a:extLst>
                </a:gridCol>
                <a:gridCol w="2029717">
                  <a:extLst>
                    <a:ext uri="{9D8B030D-6E8A-4147-A177-3AD203B41FA5}">
                      <a16:colId xmlns:a16="http://schemas.microsoft.com/office/drawing/2014/main" val="612009751"/>
                    </a:ext>
                  </a:extLst>
                </a:gridCol>
                <a:gridCol w="1727768">
                  <a:extLst>
                    <a:ext uri="{9D8B030D-6E8A-4147-A177-3AD203B41FA5}">
                      <a16:colId xmlns:a16="http://schemas.microsoft.com/office/drawing/2014/main" val="2543748784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3409119838"/>
                    </a:ext>
                  </a:extLst>
                </a:gridCol>
                <a:gridCol w="1323982">
                  <a:extLst>
                    <a:ext uri="{9D8B030D-6E8A-4147-A177-3AD203B41FA5}">
                      <a16:colId xmlns:a16="http://schemas.microsoft.com/office/drawing/2014/main" val="2953795824"/>
                    </a:ext>
                  </a:extLst>
                </a:gridCol>
                <a:gridCol w="1962147">
                  <a:extLst>
                    <a:ext uri="{9D8B030D-6E8A-4147-A177-3AD203B41FA5}">
                      <a16:colId xmlns:a16="http://schemas.microsoft.com/office/drawing/2014/main" val="1838811367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ІІ ВІДМІНА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ІІ ВІДМІНА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8106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ТВЕРДА ГРУПА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uk-UA" dirty="0"/>
                        <a:t>ТВЕРДА ГРУПА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М’ЯКА ГРУПА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МІШАНА ГРУПА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15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Е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У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Ю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Е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У (після Ч,Ш)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Е ( після Ж)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2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/>
                        <a:t>брате, ректоре, Павле, Вікторе,</a:t>
                      </a:r>
                    </a:p>
                    <a:p>
                      <a:r>
                        <a:rPr lang="uk-UA" sz="1600" dirty="0"/>
                        <a:t>столе, пане, друже, вовче.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</a:rPr>
                        <a:t>Сину, тату, діду</a:t>
                      </a:r>
                      <a:r>
                        <a:rPr lang="uk-UA" sz="1600" dirty="0"/>
                        <a:t>.</a:t>
                      </a:r>
                    </a:p>
                    <a:p>
                      <a:pPr marL="0" indent="0">
                        <a:buAutoNum type="arabicPeriod"/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</a:rPr>
                        <a:t>Після Г, К, Х</a:t>
                      </a:r>
                      <a:r>
                        <a:rPr lang="uk-UA" sz="1600" dirty="0"/>
                        <a:t>: ліску, батьку, астрологу, снігу, сміху,  Аристарху.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Андрію, коню,</a:t>
                      </a:r>
                    </a:p>
                    <a:p>
                      <a:r>
                        <a:rPr lang="uk-UA" sz="1600" dirty="0"/>
                        <a:t>болю, </a:t>
                      </a:r>
                      <a:r>
                        <a:rPr lang="uk-UA" sz="1600" dirty="0" err="1"/>
                        <a:t>нежитю</a:t>
                      </a:r>
                      <a:r>
                        <a:rPr lang="uk-UA" sz="1600" dirty="0"/>
                        <a:t>,</a:t>
                      </a:r>
                    </a:p>
                    <a:p>
                      <a:r>
                        <a:rPr lang="uk-UA" sz="1600" dirty="0"/>
                        <a:t>Василю, бою,</a:t>
                      </a:r>
                    </a:p>
                    <a:p>
                      <a:r>
                        <a:rPr lang="uk-UA" sz="1600" dirty="0">
                          <a:solidFill>
                            <a:srgbClr val="FF0000"/>
                          </a:solidFill>
                        </a:rPr>
                        <a:t>мудрецю, знавцю, </a:t>
                      </a:r>
                      <a:r>
                        <a:rPr lang="uk-UA" sz="1600" dirty="0" err="1">
                          <a:solidFill>
                            <a:srgbClr val="FF0000"/>
                          </a:solidFill>
                        </a:rPr>
                        <a:t>гінцю</a:t>
                      </a:r>
                      <a:r>
                        <a:rPr lang="uk-UA" sz="1600" dirty="0">
                          <a:solidFill>
                            <a:srgbClr val="FF0000"/>
                          </a:solidFill>
                        </a:rPr>
                        <a:t>, Швецю, Кравцю.</a:t>
                      </a:r>
                    </a:p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</a:rPr>
                        <a:t>В основному це слова на – ЕЦЬ:  </a:t>
                      </a:r>
                    </a:p>
                    <a:p>
                      <a:r>
                        <a:rPr lang="uk-UA" sz="1600" dirty="0">
                          <a:solidFill>
                            <a:schemeClr val="tx1"/>
                          </a:solidFill>
                        </a:rPr>
                        <a:t>хлопець – хлопче,</a:t>
                      </a:r>
                    </a:p>
                    <a:p>
                      <a:r>
                        <a:rPr lang="uk-UA" sz="1600" dirty="0">
                          <a:solidFill>
                            <a:schemeClr val="tx1"/>
                          </a:solidFill>
                        </a:rPr>
                        <a:t>жнець – женче,</a:t>
                      </a:r>
                    </a:p>
                    <a:p>
                      <a:r>
                        <a:rPr lang="uk-UA" sz="1600" dirty="0">
                          <a:solidFill>
                            <a:schemeClr val="tx1"/>
                          </a:solidFill>
                        </a:rPr>
                        <a:t>кравець –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</a:rPr>
                        <a:t>кравче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uk-UA" sz="1600" dirty="0">
                          <a:solidFill>
                            <a:schemeClr val="tx1"/>
                          </a:solidFill>
                        </a:rPr>
                        <a:t>швець –шевче</a:t>
                      </a:r>
                    </a:p>
                    <a:p>
                      <a:r>
                        <a:rPr lang="uk-UA" sz="1600" dirty="0">
                          <a:solidFill>
                            <a:schemeClr val="tx1"/>
                          </a:solidFill>
                        </a:rPr>
                        <a:t>горобець –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</a:rPr>
                        <a:t>горобче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uk-UA" sz="1600" dirty="0">
                          <a:solidFill>
                            <a:schemeClr val="tx1"/>
                          </a:solidFill>
                        </a:rPr>
                        <a:t>молодець –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</a:rPr>
                        <a:t>молодче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читачу,</a:t>
                      </a:r>
                    </a:p>
                    <a:p>
                      <a:r>
                        <a:rPr lang="uk-UA" sz="1600" dirty="0"/>
                        <a:t>латишу,</a:t>
                      </a:r>
                    </a:p>
                    <a:p>
                      <a:r>
                        <a:rPr lang="uk-UA" sz="1600" dirty="0"/>
                        <a:t>слухачу,</a:t>
                      </a:r>
                    </a:p>
                    <a:p>
                      <a:r>
                        <a:rPr lang="uk-UA" sz="1600" dirty="0"/>
                        <a:t>Івановичу.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uk-UA" sz="1600" dirty="0"/>
                        <a:t>Стороже, екіпаже.</a:t>
                      </a:r>
                    </a:p>
                    <a:p>
                      <a:pPr marL="0" indent="0">
                        <a:buAutoNum type="arabicPeriod"/>
                      </a:pPr>
                      <a:r>
                        <a:rPr lang="uk-UA" sz="1600" dirty="0"/>
                        <a:t>Буше, </a:t>
                      </a:r>
                      <a:r>
                        <a:rPr lang="uk-UA" sz="1600" dirty="0" err="1"/>
                        <a:t>Довбуше</a:t>
                      </a:r>
                      <a:r>
                        <a:rPr lang="uk-UA" sz="1600" dirty="0"/>
                        <a:t>, </a:t>
                      </a:r>
                      <a:r>
                        <a:rPr lang="uk-UA" sz="1600" dirty="0" err="1"/>
                        <a:t>Лукаше</a:t>
                      </a:r>
                      <a:r>
                        <a:rPr lang="uk-UA" sz="1600" dirty="0"/>
                        <a:t> (бо власні назви)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94565"/>
                  </a:ext>
                </a:extLst>
              </a:tr>
            </a:tbl>
          </a:graphicData>
        </a:graphic>
      </p:graphicFrame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A675FA09-534C-45C0-B00A-77CB430F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2216"/>
              </p:ext>
            </p:extLst>
          </p:nvPr>
        </p:nvGraphicFramePr>
        <p:xfrm>
          <a:off x="432616" y="5376784"/>
          <a:ext cx="11464106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64106">
                  <a:extLst>
                    <a:ext uri="{9D8B030D-6E8A-4147-A177-3AD203B41FA5}">
                      <a16:colId xmlns:a16="http://schemas.microsoft.com/office/drawing/2014/main" val="1667606722"/>
                    </a:ext>
                  </a:extLst>
                </a:gridCol>
              </a:tblGrid>
              <a:tr h="288128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ІІІ ВІДМІНА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25154"/>
                  </a:ext>
                </a:extLst>
              </a:tr>
              <a:tr h="288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/>
                        <a:t>Е  (радосте, ноче, любове)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23913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79BACFB-0A3C-4993-B6B7-24DBA0C48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86535"/>
              </p:ext>
            </p:extLst>
          </p:nvPr>
        </p:nvGraphicFramePr>
        <p:xfrm>
          <a:off x="432616" y="6093726"/>
          <a:ext cx="11464106" cy="7642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64106">
                  <a:extLst>
                    <a:ext uri="{9D8B030D-6E8A-4147-A177-3AD203B41FA5}">
                      <a16:colId xmlns:a16="http://schemas.microsoft.com/office/drawing/2014/main" val="1667606722"/>
                    </a:ext>
                  </a:extLst>
                </a:gridCol>
              </a:tblGrid>
              <a:tr h="39343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</a:t>
                      </a:r>
                      <a:r>
                        <a:rPr lang="en-US" dirty="0"/>
                        <a:t>V</a:t>
                      </a:r>
                      <a:r>
                        <a:rPr lang="uk-UA" dirty="0"/>
                        <a:t> ВІДМІНА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2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як у </a:t>
                      </a:r>
                      <a:r>
                        <a:rPr lang="uk-UA" b="1" dirty="0" err="1"/>
                        <a:t>Н.в</a:t>
                      </a:r>
                      <a:r>
                        <a:rPr lang="uk-UA" b="1" dirty="0"/>
                        <a:t>. (каченя, дівча, козеня, лоша)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239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1D4998-A28C-4B72-BF3D-B97E45C907E5}"/>
              </a:ext>
            </a:extLst>
          </p:cNvPr>
          <p:cNvSpPr txBox="1"/>
          <p:nvPr/>
        </p:nvSpPr>
        <p:spPr>
          <a:xfrm>
            <a:off x="3983883" y="-68293"/>
            <a:ext cx="4224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Кличний відмінок</a:t>
            </a:r>
          </a:p>
        </p:txBody>
      </p:sp>
      <p:sp>
        <p:nvSpPr>
          <p:cNvPr id="8" name="Прямоугольник: скругленные углы 7">
            <a:hlinkClick r:id="rId2" action="ppaction://hlinksldjump"/>
            <a:extLst>
              <a:ext uri="{FF2B5EF4-FFF2-40B4-BE49-F238E27FC236}">
                <a16:creationId xmlns:a16="http://schemas.microsoft.com/office/drawing/2014/main" id="{92FA043F-A1EA-4077-A0A1-40180FC73E5E}"/>
              </a:ext>
            </a:extLst>
          </p:cNvPr>
          <p:cNvSpPr/>
          <p:nvPr/>
        </p:nvSpPr>
        <p:spPr>
          <a:xfrm>
            <a:off x="88823" y="5992622"/>
            <a:ext cx="2131607" cy="84278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Повернутися на ігрове поле</a:t>
            </a:r>
          </a:p>
        </p:txBody>
      </p:sp>
    </p:spTree>
    <p:extLst>
      <p:ext uri="{BB962C8B-B14F-4D97-AF65-F5344CB8AC3E}">
        <p14:creationId xmlns:p14="http://schemas.microsoft.com/office/powerpoint/2010/main" val="193974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B2D2C-3DAC-4A73-9F02-E7C16771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59207"/>
            <a:ext cx="10755933" cy="140053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Відмінювання іменників І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відміни</a:t>
            </a:r>
            <a:endParaRPr lang="uk-UA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0FFFF5B9-E313-47C6-8182-1CA5263E5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09806"/>
              </p:ext>
            </p:extLst>
          </p:nvPr>
        </p:nvGraphicFramePr>
        <p:xfrm>
          <a:off x="310918" y="1314327"/>
          <a:ext cx="11424355" cy="4555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871">
                  <a:extLst>
                    <a:ext uri="{9D8B030D-6E8A-4147-A177-3AD203B41FA5}">
                      <a16:colId xmlns:a16="http://schemas.microsoft.com/office/drawing/2014/main" val="3575005399"/>
                    </a:ext>
                  </a:extLst>
                </a:gridCol>
                <a:gridCol w="2284871">
                  <a:extLst>
                    <a:ext uri="{9D8B030D-6E8A-4147-A177-3AD203B41FA5}">
                      <a16:colId xmlns:a16="http://schemas.microsoft.com/office/drawing/2014/main" val="3254240541"/>
                    </a:ext>
                  </a:extLst>
                </a:gridCol>
                <a:gridCol w="2284871">
                  <a:extLst>
                    <a:ext uri="{9D8B030D-6E8A-4147-A177-3AD203B41FA5}">
                      <a16:colId xmlns:a16="http://schemas.microsoft.com/office/drawing/2014/main" val="2351725917"/>
                    </a:ext>
                  </a:extLst>
                </a:gridCol>
                <a:gridCol w="2284871">
                  <a:extLst>
                    <a:ext uri="{9D8B030D-6E8A-4147-A177-3AD203B41FA5}">
                      <a16:colId xmlns:a16="http://schemas.microsoft.com/office/drawing/2014/main" val="1058837335"/>
                    </a:ext>
                  </a:extLst>
                </a:gridCol>
                <a:gridCol w="2284871">
                  <a:extLst>
                    <a:ext uri="{9D8B030D-6E8A-4147-A177-3AD203B41FA5}">
                      <a16:colId xmlns:a16="http://schemas.microsoft.com/office/drawing/2014/main" val="4244482619"/>
                    </a:ext>
                  </a:extLst>
                </a:gridCol>
              </a:tblGrid>
              <a:tr h="652533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uk-U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r>
                        <a:rPr lang="uk-UA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i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b="0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b="0" i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b="0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530096"/>
                  </a:ext>
                </a:extLst>
              </a:tr>
              <a:tr h="652533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Родовий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і/</a:t>
                      </a:r>
                    </a:p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uk-UA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uk-UA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487857"/>
                  </a:ext>
                </a:extLst>
              </a:tr>
              <a:tr h="652533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Давальний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945288"/>
                  </a:ext>
                </a:extLst>
              </a:tr>
              <a:tr h="618808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Знахідний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</a:p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715391"/>
                  </a:ext>
                </a:extLst>
              </a:tr>
              <a:tr h="652533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Орудний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uk-UA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uk-UA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202561"/>
                  </a:ext>
                </a:extLst>
              </a:tr>
              <a:tr h="652533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Місцевий</a:t>
                      </a:r>
                    </a:p>
                    <a:p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(по) 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(по) 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7430"/>
                  </a:ext>
                </a:extLst>
              </a:tr>
              <a:tr h="652533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Кличний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а</a:t>
                      </a:r>
                    </a:p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363432"/>
                  </a:ext>
                </a:extLst>
              </a:tr>
            </a:tbl>
          </a:graphicData>
        </a:graphic>
      </p:graphicFrame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0A89C357-8267-4D3F-AD99-DDD7691EAD13}"/>
              </a:ext>
            </a:extLst>
          </p:cNvPr>
          <p:cNvSpPr/>
          <p:nvPr/>
        </p:nvSpPr>
        <p:spPr>
          <a:xfrm>
            <a:off x="118639" y="5869605"/>
            <a:ext cx="2131607" cy="84278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Повернутися на ігрове поле</a:t>
            </a:r>
          </a:p>
        </p:txBody>
      </p:sp>
    </p:spTree>
    <p:extLst>
      <p:ext uri="{BB962C8B-B14F-4D97-AF65-F5344CB8AC3E}">
        <p14:creationId xmlns:p14="http://schemas.microsoft.com/office/powerpoint/2010/main" val="566859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2928</Words>
  <Application>Microsoft Office PowerPoint</Application>
  <PresentationFormat>Широкоэкранный</PresentationFormat>
  <Paragraphs>636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Орудний відмінок</vt:lpstr>
      <vt:lpstr>Презентация PowerPoint</vt:lpstr>
      <vt:lpstr>Презентация PowerPoint</vt:lpstr>
      <vt:lpstr>Відмінювання іменників ІV відміни</vt:lpstr>
      <vt:lpstr>Групи іменників з основою на  - Р</vt:lpstr>
      <vt:lpstr>Презентация PowerPoint</vt:lpstr>
      <vt:lpstr>Презентация PowerPoint</vt:lpstr>
      <vt:lpstr>МІСЦЕВИЙ  ВІДМІНОК (множина)</vt:lpstr>
      <vt:lpstr>Презентация PowerPoint</vt:lpstr>
      <vt:lpstr> ОРУДНИЙ ВІДМІНОК (однина)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59</cp:revision>
  <dcterms:created xsi:type="dcterms:W3CDTF">2025-10-17T14:23:33Z</dcterms:created>
  <dcterms:modified xsi:type="dcterms:W3CDTF">2025-10-22T12:44:28Z</dcterms:modified>
</cp:coreProperties>
</file>